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70" r:id="rId13"/>
    <p:sldId id="276" r:id="rId14"/>
    <p:sldId id="277" r:id="rId15"/>
    <p:sldId id="278" r:id="rId16"/>
    <p:sldId id="279" r:id="rId17"/>
    <p:sldId id="280" r:id="rId18"/>
    <p:sldId id="264" r:id="rId19"/>
    <p:sldId id="265" r:id="rId20"/>
    <p:sldId id="266"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599"/>
  </p:normalViewPr>
  <p:slideViewPr>
    <p:cSldViewPr snapToGrid="0">
      <p:cViewPr>
        <p:scale>
          <a:sx n="135" d="100"/>
          <a:sy n="135" d="100"/>
        </p:scale>
        <p:origin x="208" y="624"/>
      </p:cViewPr>
      <p:guideLst>
        <p:guide orient="horz" pos="2160"/>
        <p:guide pos="3840"/>
      </p:guideLst>
    </p:cSldViewPr>
  </p:slideViewPr>
  <p:outlineViewPr>
    <p:cViewPr>
      <p:scale>
        <a:sx n="33" d="100"/>
        <a:sy n="33" d="100"/>
      </p:scale>
      <p:origin x="0" y="-104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iki.sei.cmu.edu/confluence/display/cplusplus" TargetMode="External"/><Relationship Id="rId3" Type="http://schemas.openxmlformats.org/officeDocument/2006/relationships/audio" Target="../media/media20.m4a"/><Relationship Id="rId7" Type="http://schemas.openxmlformats.org/officeDocument/2006/relationships/hyperlink" Target="https://csrc.nist.gov/publications/detail/sp/800-53/rev-5/final" TargetMode="External"/><Relationship Id="rId12"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hyperlink" Target="https://owasp.org/www-project-top-ten/" TargetMode="External"/><Relationship Id="rId11"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learn.microsoft.com/" TargetMode="External"/><Relationship Id="rId4" Type="http://schemas.openxmlformats.org/officeDocument/2006/relationships/slideLayout" Target="../slideLayouts/slideLayout2.xml"/><Relationship Id="rId9" Type="http://schemas.openxmlformats.org/officeDocument/2006/relationships/hyperlink" Target="https://www.iso.org/standard/27001"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Andrew Torrez</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4" name="Audio 23">
            <a:extLst>
              <a:ext uri="{FF2B5EF4-FFF2-40B4-BE49-F238E27FC236}">
                <a16:creationId xmlns:a16="http://schemas.microsoft.com/office/drawing/2014/main" id="{D0E4CD55-CCF7-9ED1-B8A8-606288FDAE1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40"/>
    </mc:Choice>
    <mc:Fallback>
      <p:transition spd="slow" advTm="37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5BD7-D83A-69DF-556C-E54528D4C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BDC72-F6DE-3957-0032-A05274BE41DC}"/>
              </a:ext>
            </a:extLst>
          </p:cNvPr>
          <p:cNvSpPr>
            <a:spLocks noGrp="1"/>
          </p:cNvSpPr>
          <p:nvPr>
            <p:ph type="title"/>
          </p:nvPr>
        </p:nvSpPr>
        <p:spPr/>
        <p:txBody>
          <a:bodyPr>
            <a:normAutofit fontScale="90000"/>
          </a:bodyPr>
          <a:lstStyle/>
          <a:p>
            <a:r>
              <a:rPr lang="en-NZ" b="1" dirty="0"/>
              <a:t>Does exact MAX length pass?</a:t>
            </a:r>
            <a:br>
              <a:rPr lang="en-NZ" b="1" dirty="0"/>
            </a:br>
            <a:br>
              <a:rPr lang="en-NZ" b="1" dirty="0"/>
            </a:br>
            <a:endParaRPr lang="en-US" dirty="0"/>
          </a:p>
        </p:txBody>
      </p:sp>
      <p:sp>
        <p:nvSpPr>
          <p:cNvPr id="3" name="Text Placeholder 2">
            <a:extLst>
              <a:ext uri="{FF2B5EF4-FFF2-40B4-BE49-F238E27FC236}">
                <a16:creationId xmlns:a16="http://schemas.microsoft.com/office/drawing/2014/main" id="{A29BDF23-C8AC-4B91-1B4A-CD52A2127C44}"/>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Input with length == 20 is </a:t>
            </a:r>
            <a:r>
              <a:rPr lang="en-NZ" sz="1200" b="1" dirty="0"/>
              <a:t>accepted</a:t>
            </a:r>
            <a:endParaRPr lang="en-NZ" sz="1200" dirty="0"/>
          </a:p>
          <a:p>
            <a:r>
              <a:rPr lang="en-NZ" sz="1200" b="1" dirty="0"/>
              <a:t>Observed result:</a:t>
            </a:r>
            <a:r>
              <a:rPr lang="en-NZ" sz="1200" dirty="0"/>
              <a:t> </a:t>
            </a:r>
            <a:r>
              <a:rPr lang="en-NZ" sz="1200" b="1" dirty="0"/>
              <a:t>PASS</a:t>
            </a:r>
            <a:endParaRPr lang="en-NZ" sz="1200" dirty="0"/>
          </a:p>
        </p:txBody>
      </p:sp>
      <p:sp>
        <p:nvSpPr>
          <p:cNvPr id="4" name="Text Placeholder 2">
            <a:extLst>
              <a:ext uri="{FF2B5EF4-FFF2-40B4-BE49-F238E27FC236}">
                <a16:creationId xmlns:a16="http://schemas.microsoft.com/office/drawing/2014/main" id="{C351F72A-4989-6881-B214-8B09975740BB}"/>
              </a:ext>
            </a:extLst>
          </p:cNvPr>
          <p:cNvSpPr txBox="1">
            <a:spLocks/>
          </p:cNvSpPr>
          <p:nvPr/>
        </p:nvSpPr>
        <p:spPr>
          <a:xfrm>
            <a:off x="4746005" y="2194560"/>
            <a:ext cx="706774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None/>
            </a:pPr>
            <a:r>
              <a:rPr lang="en-US" sz="1200" dirty="0"/>
              <a:t>TEST(</a:t>
            </a:r>
            <a:r>
              <a:rPr lang="en-US" sz="1200" dirty="0" err="1"/>
              <a:t>InputLength</a:t>
            </a:r>
            <a:r>
              <a:rPr lang="en-US" sz="1200" dirty="0"/>
              <a:t>, </a:t>
            </a:r>
            <a:r>
              <a:rPr lang="en-US" sz="1200" dirty="0" err="1"/>
              <a:t>ExactMaxPasses</a:t>
            </a:r>
            <a:r>
              <a:rPr lang="en-US" sz="1200" dirty="0"/>
              <a:t>) {</a:t>
            </a:r>
          </a:p>
          <a:p>
            <a:pPr marL="114300" indent="0">
              <a:buNone/>
            </a:pPr>
            <a:r>
              <a:rPr lang="en-US" sz="1200" dirty="0"/>
              <a:t>    const std::string exact(20, 'B');</a:t>
            </a:r>
          </a:p>
          <a:p>
            <a:pPr marL="114300" indent="0">
              <a:buNone/>
            </a:pPr>
            <a:r>
              <a:rPr lang="en-US" sz="1200" dirty="0"/>
              <a:t>    EXPECT_TRUE(</a:t>
            </a:r>
            <a:r>
              <a:rPr lang="en-US" sz="1200" dirty="0" err="1"/>
              <a:t>isLengthValid</a:t>
            </a:r>
            <a:r>
              <a:rPr lang="en-US" sz="1200" dirty="0"/>
              <a:t>(exact, 20));</a:t>
            </a:r>
          </a:p>
          <a:p>
            <a:pPr marL="114300" indent="0">
              <a:buNone/>
            </a:pPr>
            <a:r>
              <a:rPr lang="en-US" sz="1200" dirty="0"/>
              <a:t>}</a:t>
            </a:r>
          </a:p>
        </p:txBody>
      </p:sp>
      <p:pic>
        <p:nvPicPr>
          <p:cNvPr id="8" name="Audio 7">
            <a:extLst>
              <a:ext uri="{FF2B5EF4-FFF2-40B4-BE49-F238E27FC236}">
                <a16:creationId xmlns:a16="http://schemas.microsoft.com/office/drawing/2014/main" id="{607E86AE-221F-4AEB-454C-8150244677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9669377"/>
      </p:ext>
    </p:extLst>
  </p:cSld>
  <p:clrMapOvr>
    <a:masterClrMapping/>
  </p:clrMapOvr>
  <mc:AlternateContent xmlns:mc="http://schemas.openxmlformats.org/markup-compatibility/2006">
    <mc:Choice xmlns:p14="http://schemas.microsoft.com/office/powerpoint/2010/main" Requires="p14">
      <p:transition spd="slow" p14:dur="2000" advTm="24620"/>
    </mc:Choice>
    <mc:Fallback>
      <p:transition spd="slow" advTm="2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FFF0D-1F95-2B2F-9CEC-D17410042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50574-D986-F9EC-F9D3-B1FBBC61D5A5}"/>
              </a:ext>
            </a:extLst>
          </p:cNvPr>
          <p:cNvSpPr>
            <a:spLocks noGrp="1"/>
          </p:cNvSpPr>
          <p:nvPr>
            <p:ph type="title"/>
          </p:nvPr>
        </p:nvSpPr>
        <p:spPr/>
        <p:txBody>
          <a:bodyPr>
            <a:normAutofit/>
          </a:bodyPr>
          <a:lstStyle/>
          <a:p>
            <a:r>
              <a:rPr lang="en-NZ" b="1" dirty="0"/>
              <a:t>Does </a:t>
            </a:r>
            <a:r>
              <a:rPr lang="en-NZ" b="1" dirty="0" err="1"/>
              <a:t>safeTruncate</a:t>
            </a:r>
            <a:r>
              <a:rPr lang="en-NZ" b="1" dirty="0"/>
              <a:t> cap length at MAX?</a:t>
            </a:r>
          </a:p>
        </p:txBody>
      </p:sp>
      <p:sp>
        <p:nvSpPr>
          <p:cNvPr id="3" name="Text Placeholder 2">
            <a:extLst>
              <a:ext uri="{FF2B5EF4-FFF2-40B4-BE49-F238E27FC236}">
                <a16:creationId xmlns:a16="http://schemas.microsoft.com/office/drawing/2014/main" id="{02FAE3C1-AD93-19B9-7654-3D5D269B0FCF}"/>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Returned string length is exactly 20 when input is longer</a:t>
            </a:r>
          </a:p>
          <a:p>
            <a:r>
              <a:rPr lang="en-NZ" sz="1200" b="1" dirty="0"/>
              <a:t>Observed result:</a:t>
            </a:r>
            <a:r>
              <a:rPr lang="en-NZ" sz="1200" dirty="0"/>
              <a:t> </a:t>
            </a:r>
            <a:r>
              <a:rPr lang="en-NZ" sz="1200" b="1" dirty="0"/>
              <a:t>PASS</a:t>
            </a:r>
            <a:endParaRPr lang="en-NZ" sz="1200" dirty="0"/>
          </a:p>
        </p:txBody>
      </p:sp>
      <p:sp>
        <p:nvSpPr>
          <p:cNvPr id="4" name="Text Placeholder 2">
            <a:extLst>
              <a:ext uri="{FF2B5EF4-FFF2-40B4-BE49-F238E27FC236}">
                <a16:creationId xmlns:a16="http://schemas.microsoft.com/office/drawing/2014/main" id="{6236ABBC-2EA1-70F8-18B1-B5A0B25F0D40}"/>
              </a:ext>
            </a:extLst>
          </p:cNvPr>
          <p:cNvSpPr txBox="1">
            <a:spLocks/>
          </p:cNvSpPr>
          <p:nvPr/>
        </p:nvSpPr>
        <p:spPr>
          <a:xfrm>
            <a:off x="4746005" y="2194560"/>
            <a:ext cx="7067746" cy="4024125"/>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None/>
            </a:pPr>
            <a:r>
              <a:rPr lang="en-US" sz="1200" dirty="0"/>
              <a:t>// Helper</a:t>
            </a:r>
          </a:p>
          <a:p>
            <a:pPr marL="114300" indent="0">
              <a:buNone/>
            </a:pPr>
            <a:r>
              <a:rPr lang="en-US" sz="1200" dirty="0"/>
              <a:t>static std::string </a:t>
            </a:r>
            <a:r>
              <a:rPr lang="en-US" sz="1200" dirty="0" err="1"/>
              <a:t>safeTruncate</a:t>
            </a:r>
            <a:r>
              <a:rPr lang="en-US" sz="1200" dirty="0"/>
              <a:t>(const std::string&amp; s, std::</a:t>
            </a:r>
            <a:r>
              <a:rPr lang="en-US" sz="1200" dirty="0" err="1"/>
              <a:t>size_t</a:t>
            </a:r>
            <a:r>
              <a:rPr lang="en-US" sz="1200" dirty="0"/>
              <a:t> max) {</a:t>
            </a:r>
          </a:p>
          <a:p>
            <a:pPr marL="114300" indent="0">
              <a:buNone/>
            </a:pPr>
            <a:r>
              <a:rPr lang="en-US" sz="1200" dirty="0"/>
              <a:t>    if (</a:t>
            </a:r>
            <a:r>
              <a:rPr lang="en-US" sz="1200" dirty="0" err="1"/>
              <a:t>s.size</a:t>
            </a:r>
            <a:r>
              <a:rPr lang="en-US" sz="1200" dirty="0"/>
              <a:t>() &lt;= max) return s;</a:t>
            </a:r>
          </a:p>
          <a:p>
            <a:pPr marL="114300" indent="0">
              <a:buNone/>
            </a:pPr>
            <a:r>
              <a:rPr lang="en-US" sz="1200" dirty="0"/>
              <a:t>    return </a:t>
            </a:r>
            <a:r>
              <a:rPr lang="en-US" sz="1200" dirty="0" err="1"/>
              <a:t>s.substr</a:t>
            </a:r>
            <a:r>
              <a:rPr lang="en-US" sz="1200" dirty="0"/>
              <a:t>(0, max); // std::string is always NUL-safe internally</a:t>
            </a:r>
          </a:p>
          <a:p>
            <a:pPr marL="114300" indent="0">
              <a:buNone/>
            </a:pPr>
            <a:r>
              <a:rPr lang="en-US" sz="1200" dirty="0"/>
              <a:t>}</a:t>
            </a:r>
          </a:p>
          <a:p>
            <a:pPr marL="114300" indent="0">
              <a:buNone/>
            </a:pPr>
            <a:endParaRPr lang="en-US" sz="1200" dirty="0"/>
          </a:p>
          <a:p>
            <a:pPr marL="114300" indent="0">
              <a:buNone/>
            </a:pPr>
            <a:r>
              <a:rPr lang="en-US" sz="1200" dirty="0"/>
              <a:t>// Test</a:t>
            </a:r>
          </a:p>
          <a:p>
            <a:pPr marL="114300" indent="0">
              <a:buNone/>
            </a:pPr>
            <a:r>
              <a:rPr lang="en-US" sz="1200" dirty="0"/>
              <a:t>TEST(</a:t>
            </a:r>
            <a:r>
              <a:rPr lang="en-US" sz="1200" dirty="0" err="1"/>
              <a:t>SafeCopy</a:t>
            </a:r>
            <a:r>
              <a:rPr lang="en-US" sz="1200" dirty="0"/>
              <a:t>, TruncatesAndCapsLength) {</a:t>
            </a:r>
          </a:p>
          <a:p>
            <a:pPr marL="114300" indent="0">
              <a:buNone/>
            </a:pPr>
            <a:r>
              <a:rPr lang="en-US" sz="1200" dirty="0"/>
              <a:t>    std::string in = "ABCDEFGHIJKLMNOPQRSTUVWX"; // 24 chars</a:t>
            </a:r>
          </a:p>
          <a:p>
            <a:pPr marL="114300" indent="0">
              <a:buNone/>
            </a:pPr>
            <a:r>
              <a:rPr lang="en-US" sz="1200" dirty="0"/>
              <a:t>    auto out = </a:t>
            </a:r>
            <a:r>
              <a:rPr lang="en-US" sz="1200" dirty="0" err="1"/>
              <a:t>safeTruncate</a:t>
            </a:r>
            <a:r>
              <a:rPr lang="en-US" sz="1200" dirty="0"/>
              <a:t>(in, 20);</a:t>
            </a:r>
          </a:p>
          <a:p>
            <a:pPr marL="114300" indent="0">
              <a:buNone/>
            </a:pPr>
            <a:r>
              <a:rPr lang="en-US" sz="1200" dirty="0"/>
              <a:t>    EXPECT_EQ(</a:t>
            </a:r>
            <a:r>
              <a:rPr lang="en-US" sz="1200" dirty="0" err="1"/>
              <a:t>out.size</a:t>
            </a:r>
            <a:r>
              <a:rPr lang="en-US" sz="1200" dirty="0"/>
              <a:t>(), 20);</a:t>
            </a:r>
          </a:p>
          <a:p>
            <a:pPr marL="114300" indent="0">
              <a:buNone/>
            </a:pPr>
            <a:r>
              <a:rPr lang="en-US" sz="1200" dirty="0"/>
              <a:t>    EXPECT_EQ(out, "ABCDEFGHIJKLMNOPQRST"); // first 20</a:t>
            </a:r>
          </a:p>
          <a:p>
            <a:pPr marL="114300" indent="0">
              <a:buNone/>
            </a:pPr>
            <a:r>
              <a:rPr lang="en-US" sz="1200" dirty="0"/>
              <a:t>}</a:t>
            </a:r>
          </a:p>
        </p:txBody>
      </p:sp>
      <p:pic>
        <p:nvPicPr>
          <p:cNvPr id="21" name="Audio 20">
            <a:extLst>
              <a:ext uri="{FF2B5EF4-FFF2-40B4-BE49-F238E27FC236}">
                <a16:creationId xmlns:a16="http://schemas.microsoft.com/office/drawing/2014/main" id="{85EE5260-DEB3-7420-4D6C-EF7CBE47B3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5147189"/>
      </p:ext>
    </p:extLst>
  </p:cSld>
  <p:clrMapOvr>
    <a:masterClrMapping/>
  </p:clrMapOvr>
  <mc:AlternateContent xmlns:mc="http://schemas.openxmlformats.org/markup-compatibility/2006">
    <mc:Choice xmlns:p14="http://schemas.microsoft.com/office/powerpoint/2010/main" Requires="p14">
      <p:transition spd="slow" p14:dur="2000" advTm="25772"/>
    </mc:Choice>
    <mc:Fallback>
      <p:transition spd="slow" advTm="25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14EFC-3A20-E706-1670-C56D3ADA2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D27C-6DDD-4C9E-F196-2553B3668290}"/>
              </a:ext>
            </a:extLst>
          </p:cNvPr>
          <p:cNvSpPr>
            <a:spLocks noGrp="1"/>
          </p:cNvSpPr>
          <p:nvPr>
            <p:ph type="title"/>
          </p:nvPr>
        </p:nvSpPr>
        <p:spPr/>
        <p:txBody>
          <a:bodyPr>
            <a:normAutofit/>
          </a:bodyPr>
          <a:lstStyle/>
          <a:p>
            <a:r>
              <a:rPr lang="en-NZ" b="1" dirty="0"/>
              <a:t>Does sanitizer reject unsafe characters?</a:t>
            </a:r>
          </a:p>
        </p:txBody>
      </p:sp>
      <p:sp>
        <p:nvSpPr>
          <p:cNvPr id="3" name="Text Placeholder 2">
            <a:extLst>
              <a:ext uri="{FF2B5EF4-FFF2-40B4-BE49-F238E27FC236}">
                <a16:creationId xmlns:a16="http://schemas.microsoft.com/office/drawing/2014/main" id="{5FA3033D-7F53-E2D2-CE79-53EF7763993D}"/>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Strings with &lt; &gt; " ' are </a:t>
            </a:r>
            <a:r>
              <a:rPr lang="en-NZ" sz="1200" b="1" dirty="0"/>
              <a:t>rejected</a:t>
            </a:r>
            <a:endParaRPr lang="en-NZ" sz="1200" dirty="0"/>
          </a:p>
          <a:p>
            <a:r>
              <a:rPr lang="en-NZ" sz="1200" b="1" dirty="0"/>
              <a:t>Observed result:</a:t>
            </a:r>
            <a:r>
              <a:rPr lang="en-NZ" sz="1200" dirty="0"/>
              <a:t> </a:t>
            </a:r>
            <a:r>
              <a:rPr lang="en-NZ" sz="1200" b="1" dirty="0"/>
              <a:t>PASS</a:t>
            </a:r>
            <a:endParaRPr lang="en-NZ" sz="1200" dirty="0"/>
          </a:p>
        </p:txBody>
      </p:sp>
      <p:sp>
        <p:nvSpPr>
          <p:cNvPr id="4" name="Text Placeholder 2">
            <a:extLst>
              <a:ext uri="{FF2B5EF4-FFF2-40B4-BE49-F238E27FC236}">
                <a16:creationId xmlns:a16="http://schemas.microsoft.com/office/drawing/2014/main" id="{BD147377-350A-7BD6-1FB6-DCFEF0740290}"/>
              </a:ext>
            </a:extLst>
          </p:cNvPr>
          <p:cNvSpPr txBox="1">
            <a:spLocks/>
          </p:cNvSpPr>
          <p:nvPr/>
        </p:nvSpPr>
        <p:spPr>
          <a:xfrm>
            <a:off x="4746005" y="2194560"/>
            <a:ext cx="7067746" cy="4024125"/>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None/>
            </a:pPr>
            <a:r>
              <a:rPr lang="en-US" sz="1200" dirty="0"/>
              <a:t>// Helper: allow ASCII printable except meta: &lt; &gt; " '</a:t>
            </a:r>
          </a:p>
          <a:p>
            <a:pPr marL="114300" indent="0">
              <a:buNone/>
            </a:pPr>
            <a:r>
              <a:rPr lang="en-US" sz="1200" dirty="0"/>
              <a:t>static bool </a:t>
            </a:r>
            <a:r>
              <a:rPr lang="en-US" sz="1200" dirty="0" err="1"/>
              <a:t>isAsciiSafe</a:t>
            </a:r>
            <a:r>
              <a:rPr lang="en-US" sz="1200" dirty="0"/>
              <a:t>(const std::string&amp; s) {</a:t>
            </a:r>
          </a:p>
          <a:p>
            <a:pPr marL="114300" indent="0">
              <a:buNone/>
            </a:pPr>
            <a:r>
              <a:rPr lang="en-US" sz="1200" dirty="0"/>
              <a:t>    for (unsigned char c : s) {</a:t>
            </a:r>
          </a:p>
          <a:p>
            <a:pPr marL="114300" indent="0">
              <a:buNone/>
            </a:pPr>
            <a:r>
              <a:rPr lang="en-US" sz="1200" dirty="0"/>
              <a:t>        if (c &lt; 0x20 || c &gt; 0x7E) return false;</a:t>
            </a:r>
          </a:p>
          <a:p>
            <a:pPr marL="114300" indent="0">
              <a:buNone/>
            </a:pPr>
            <a:r>
              <a:rPr lang="en-US" sz="1200" dirty="0"/>
              <a:t>        if (c=='&lt;' || c=='&gt;' || c=='"' || c=='\'') return false;</a:t>
            </a:r>
          </a:p>
          <a:p>
            <a:pPr marL="114300" indent="0">
              <a:buNone/>
            </a:pPr>
            <a:r>
              <a:rPr lang="en-US" sz="1200" dirty="0"/>
              <a:t>    }</a:t>
            </a:r>
          </a:p>
          <a:p>
            <a:pPr marL="114300" indent="0">
              <a:buNone/>
            </a:pPr>
            <a:r>
              <a:rPr lang="en-US" sz="1200" dirty="0"/>
              <a:t>    return true;</a:t>
            </a:r>
          </a:p>
          <a:p>
            <a:pPr marL="114300" indent="0">
              <a:buNone/>
            </a:pPr>
            <a:r>
              <a:rPr lang="en-US" sz="1200" dirty="0"/>
              <a:t>}</a:t>
            </a:r>
          </a:p>
          <a:p>
            <a:pPr marL="114300" indent="0">
              <a:buNone/>
            </a:pPr>
            <a:endParaRPr lang="en-US" sz="1200" dirty="0"/>
          </a:p>
          <a:p>
            <a:pPr marL="114300" indent="0">
              <a:buNone/>
            </a:pPr>
            <a:r>
              <a:rPr lang="en-US" sz="1200" dirty="0"/>
              <a:t>// Test</a:t>
            </a:r>
          </a:p>
          <a:p>
            <a:pPr marL="114300" indent="0">
              <a:buNone/>
            </a:pPr>
            <a:r>
              <a:rPr lang="en-US" sz="1200" dirty="0"/>
              <a:t>TEST(Sanitizer, </a:t>
            </a:r>
            <a:r>
              <a:rPr lang="en-US" sz="1200" dirty="0" err="1"/>
              <a:t>RejectsDangerousMetaChars</a:t>
            </a:r>
            <a:r>
              <a:rPr lang="en-US" sz="1200" dirty="0"/>
              <a:t>) {</a:t>
            </a:r>
          </a:p>
          <a:p>
            <a:pPr marL="114300" indent="0">
              <a:buNone/>
            </a:pPr>
            <a:r>
              <a:rPr lang="en-US" sz="1200" dirty="0"/>
              <a:t>    EXPECT_FALSE(</a:t>
            </a:r>
            <a:r>
              <a:rPr lang="en-US" sz="1200" dirty="0" err="1"/>
              <a:t>isAsciiSafe</a:t>
            </a:r>
            <a:r>
              <a:rPr lang="en-US" sz="1200" dirty="0"/>
              <a:t>("hello&lt;script&gt;"));</a:t>
            </a:r>
          </a:p>
          <a:p>
            <a:pPr marL="114300" indent="0">
              <a:buNone/>
            </a:pPr>
            <a:r>
              <a:rPr lang="en-US" sz="1200" dirty="0"/>
              <a:t>    EXPECT_FALSE(</a:t>
            </a:r>
            <a:r>
              <a:rPr lang="en-US" sz="1200" dirty="0" err="1"/>
              <a:t>isAsciiSafe</a:t>
            </a:r>
            <a:r>
              <a:rPr lang="en-US" sz="1200" dirty="0"/>
              <a:t>("quote\"here"));</a:t>
            </a:r>
          </a:p>
          <a:p>
            <a:pPr marL="114300" indent="0">
              <a:buNone/>
            </a:pPr>
            <a:r>
              <a:rPr lang="en-US" sz="1200" dirty="0"/>
              <a:t>    EXPECT_FALSE(</a:t>
            </a:r>
            <a:r>
              <a:rPr lang="en-US" sz="1200" dirty="0" err="1"/>
              <a:t>isAsciiSafe</a:t>
            </a:r>
            <a:r>
              <a:rPr lang="en-US" sz="1200" dirty="0"/>
              <a:t>("angle&gt;here"));</a:t>
            </a:r>
          </a:p>
          <a:p>
            <a:pPr marL="114300" indent="0">
              <a:buNone/>
            </a:pPr>
            <a:r>
              <a:rPr lang="en-US" sz="1200" dirty="0"/>
              <a:t>}</a:t>
            </a:r>
          </a:p>
        </p:txBody>
      </p:sp>
      <p:pic>
        <p:nvPicPr>
          <p:cNvPr id="33" name="Audio 32">
            <a:extLst>
              <a:ext uri="{FF2B5EF4-FFF2-40B4-BE49-F238E27FC236}">
                <a16:creationId xmlns:a16="http://schemas.microsoft.com/office/drawing/2014/main" id="{9DEE052A-8938-9029-A933-810F46F8C7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5861624"/>
      </p:ext>
    </p:extLst>
  </p:cSld>
  <p:clrMapOvr>
    <a:masterClrMapping/>
  </p:clrMapOvr>
  <mc:AlternateContent xmlns:mc="http://schemas.openxmlformats.org/markup-compatibility/2006">
    <mc:Choice xmlns:p14="http://schemas.microsoft.com/office/powerpoint/2010/main" Requires="p14">
      <p:transition spd="slow" p14:dur="2000" advTm="28890"/>
    </mc:Choice>
    <mc:Fallback>
      <p:transition spd="slow" advTm="28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569E-3656-D865-1F9B-41FA2F389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CD33-3E19-4638-1054-27A05697003D}"/>
              </a:ext>
            </a:extLst>
          </p:cNvPr>
          <p:cNvSpPr>
            <a:spLocks noGrp="1"/>
          </p:cNvSpPr>
          <p:nvPr>
            <p:ph type="title"/>
          </p:nvPr>
        </p:nvSpPr>
        <p:spPr/>
        <p:txBody>
          <a:bodyPr>
            <a:normAutofit/>
          </a:bodyPr>
          <a:lstStyle/>
          <a:p>
            <a:r>
              <a:rPr lang="en-NZ" b="1" dirty="0"/>
              <a:t>Does concatenation prevent overflow?</a:t>
            </a:r>
          </a:p>
        </p:txBody>
      </p:sp>
      <p:sp>
        <p:nvSpPr>
          <p:cNvPr id="3" name="Text Placeholder 2">
            <a:extLst>
              <a:ext uri="{FF2B5EF4-FFF2-40B4-BE49-F238E27FC236}">
                <a16:creationId xmlns:a16="http://schemas.microsoft.com/office/drawing/2014/main" id="{5F4DA336-2D7A-7FD3-124D-BB233E4ABC0A}"/>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When </a:t>
            </a:r>
            <a:r>
              <a:rPr lang="en-NZ" sz="1200" dirty="0" err="1"/>
              <a:t>left+right</a:t>
            </a:r>
            <a:r>
              <a:rPr lang="en-NZ" sz="1200" dirty="0"/>
              <a:t> exceeds 20, </a:t>
            </a:r>
            <a:r>
              <a:rPr lang="en-NZ" sz="1200" b="1" dirty="0"/>
              <a:t>truncate</a:t>
            </a:r>
            <a:r>
              <a:rPr lang="en-NZ" sz="1200" dirty="0"/>
              <a:t> to 20 (or throw—pick policy).</a:t>
            </a:r>
          </a:p>
          <a:p>
            <a:r>
              <a:rPr lang="en-NZ" sz="1200" b="1" dirty="0"/>
              <a:t>Observed result:</a:t>
            </a:r>
            <a:r>
              <a:rPr lang="en-NZ" sz="1200" dirty="0"/>
              <a:t> </a:t>
            </a:r>
            <a:r>
              <a:rPr lang="en-NZ" sz="1200" b="1" dirty="0"/>
              <a:t>PASS</a:t>
            </a:r>
            <a:r>
              <a:rPr lang="en-NZ" sz="1200" dirty="0"/>
              <a:t> (truncates to cap)</a:t>
            </a:r>
          </a:p>
        </p:txBody>
      </p:sp>
      <p:sp>
        <p:nvSpPr>
          <p:cNvPr id="4" name="Text Placeholder 2">
            <a:extLst>
              <a:ext uri="{FF2B5EF4-FFF2-40B4-BE49-F238E27FC236}">
                <a16:creationId xmlns:a16="http://schemas.microsoft.com/office/drawing/2014/main" id="{ADA55DCC-C130-C7A9-3725-B997C7A46897}"/>
              </a:ext>
            </a:extLst>
          </p:cNvPr>
          <p:cNvSpPr txBox="1">
            <a:spLocks/>
          </p:cNvSpPr>
          <p:nvPr/>
        </p:nvSpPr>
        <p:spPr>
          <a:xfrm>
            <a:off x="4746005" y="2194560"/>
            <a:ext cx="7067746" cy="4024125"/>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None/>
            </a:pPr>
            <a:r>
              <a:rPr lang="en-US" sz="1200" dirty="0"/>
              <a:t>// Helper: safe </a:t>
            </a:r>
            <a:r>
              <a:rPr lang="en-US" sz="1200" dirty="0" err="1"/>
              <a:t>concat</a:t>
            </a:r>
            <a:r>
              <a:rPr lang="en-US" sz="1200" dirty="0"/>
              <a:t> with cap</a:t>
            </a:r>
          </a:p>
          <a:p>
            <a:pPr marL="114300" indent="0">
              <a:buNone/>
            </a:pPr>
            <a:r>
              <a:rPr lang="en-US" sz="1200" dirty="0"/>
              <a:t>static std::string </a:t>
            </a:r>
            <a:r>
              <a:rPr lang="en-US" sz="1200" dirty="0" err="1"/>
              <a:t>safeConcat</a:t>
            </a:r>
            <a:r>
              <a:rPr lang="en-US" sz="1200" dirty="0"/>
              <a:t>(const std::string&amp; a, const std::string&amp; b, std::</a:t>
            </a:r>
            <a:r>
              <a:rPr lang="en-US" sz="1200" dirty="0" err="1"/>
              <a:t>size_t</a:t>
            </a:r>
            <a:r>
              <a:rPr lang="en-US" sz="1200" dirty="0"/>
              <a:t> max) {</a:t>
            </a:r>
          </a:p>
          <a:p>
            <a:pPr marL="114300" indent="0">
              <a:buNone/>
            </a:pPr>
            <a:r>
              <a:rPr lang="en-US" sz="1200" dirty="0"/>
              <a:t>    std::string out = a + b;</a:t>
            </a:r>
          </a:p>
          <a:p>
            <a:pPr marL="114300" indent="0">
              <a:buNone/>
            </a:pPr>
            <a:r>
              <a:rPr lang="en-US" sz="1200" dirty="0"/>
              <a:t>    if (</a:t>
            </a:r>
            <a:r>
              <a:rPr lang="en-US" sz="1200" dirty="0" err="1"/>
              <a:t>out.size</a:t>
            </a:r>
            <a:r>
              <a:rPr lang="en-US" sz="1200" dirty="0"/>
              <a:t>() &gt; max) </a:t>
            </a:r>
            <a:r>
              <a:rPr lang="en-US" sz="1200" dirty="0" err="1"/>
              <a:t>out.resize</a:t>
            </a:r>
            <a:r>
              <a:rPr lang="en-US" sz="1200" dirty="0"/>
              <a:t>(max);</a:t>
            </a:r>
          </a:p>
          <a:p>
            <a:pPr marL="114300" indent="0">
              <a:buNone/>
            </a:pPr>
            <a:r>
              <a:rPr lang="en-US" sz="1200" dirty="0"/>
              <a:t>    return out;</a:t>
            </a:r>
          </a:p>
          <a:p>
            <a:pPr marL="114300" indent="0">
              <a:buNone/>
            </a:pPr>
            <a:r>
              <a:rPr lang="en-US" sz="1200" dirty="0"/>
              <a:t>}</a:t>
            </a:r>
          </a:p>
          <a:p>
            <a:pPr marL="114300" indent="0">
              <a:buNone/>
            </a:pPr>
            <a:endParaRPr lang="en-US" sz="1200" dirty="0"/>
          </a:p>
          <a:p>
            <a:pPr marL="114300" indent="0">
              <a:buNone/>
            </a:pPr>
            <a:r>
              <a:rPr lang="en-US" sz="1200" dirty="0"/>
              <a:t>// Test</a:t>
            </a:r>
          </a:p>
          <a:p>
            <a:pPr marL="114300" indent="0">
              <a:buNone/>
            </a:pPr>
            <a:r>
              <a:rPr lang="en-US" sz="1200" dirty="0"/>
              <a:t>TEST(</a:t>
            </a:r>
            <a:r>
              <a:rPr lang="en-US" sz="1200" dirty="0" err="1"/>
              <a:t>Concat</a:t>
            </a:r>
            <a:r>
              <a:rPr lang="en-US" sz="1200" dirty="0"/>
              <a:t>, </a:t>
            </a:r>
            <a:r>
              <a:rPr lang="en-US" sz="1200" dirty="0" err="1"/>
              <a:t>CapsTotalLength</a:t>
            </a:r>
            <a:r>
              <a:rPr lang="en-US" sz="1200" dirty="0"/>
              <a:t>) {</a:t>
            </a:r>
          </a:p>
          <a:p>
            <a:pPr marL="114300" indent="0">
              <a:buNone/>
            </a:pPr>
            <a:r>
              <a:rPr lang="en-US" sz="1200" dirty="0"/>
              <a:t>    std::string a(15, 'X'); // 15</a:t>
            </a:r>
          </a:p>
          <a:p>
            <a:pPr marL="114300" indent="0">
              <a:buNone/>
            </a:pPr>
            <a:r>
              <a:rPr lang="en-US" sz="1200" dirty="0"/>
              <a:t>    std::string b(15, 'Y'); // 15 -&gt; total 30</a:t>
            </a:r>
          </a:p>
          <a:p>
            <a:pPr marL="114300" indent="0">
              <a:buNone/>
            </a:pPr>
            <a:r>
              <a:rPr lang="en-US" sz="1200" dirty="0"/>
              <a:t>    auto out = </a:t>
            </a:r>
            <a:r>
              <a:rPr lang="en-US" sz="1200" dirty="0" err="1"/>
              <a:t>safeConcat</a:t>
            </a:r>
            <a:r>
              <a:rPr lang="en-US" sz="1200" dirty="0"/>
              <a:t>(a, b, 20);</a:t>
            </a:r>
          </a:p>
          <a:p>
            <a:pPr marL="114300" indent="0">
              <a:buNone/>
            </a:pPr>
            <a:r>
              <a:rPr lang="en-US" sz="1200" dirty="0"/>
              <a:t>    EXPECT_EQ(</a:t>
            </a:r>
            <a:r>
              <a:rPr lang="en-US" sz="1200" dirty="0" err="1"/>
              <a:t>out.size</a:t>
            </a:r>
            <a:r>
              <a:rPr lang="en-US" sz="1200" dirty="0"/>
              <a:t>(), 20);</a:t>
            </a:r>
          </a:p>
          <a:p>
            <a:pPr marL="114300" indent="0">
              <a:buNone/>
            </a:pPr>
            <a:r>
              <a:rPr lang="en-US" sz="1200" dirty="0"/>
              <a:t>    EXPECT_EQ(</a:t>
            </a:r>
            <a:r>
              <a:rPr lang="en-US" sz="1200" dirty="0" err="1"/>
              <a:t>out.substr</a:t>
            </a:r>
            <a:r>
              <a:rPr lang="en-US" sz="1200" dirty="0"/>
              <a:t>(0,15), std::string(15,'X'));</a:t>
            </a:r>
          </a:p>
          <a:p>
            <a:pPr marL="114300" indent="0">
              <a:buNone/>
            </a:pPr>
            <a:r>
              <a:rPr lang="en-US" sz="1200" dirty="0"/>
              <a:t>}</a:t>
            </a:r>
          </a:p>
        </p:txBody>
      </p:sp>
      <p:pic>
        <p:nvPicPr>
          <p:cNvPr id="32" name="Audio 31">
            <a:extLst>
              <a:ext uri="{FF2B5EF4-FFF2-40B4-BE49-F238E27FC236}">
                <a16:creationId xmlns:a16="http://schemas.microsoft.com/office/drawing/2014/main" id="{38D5AB1F-ED1D-044C-9E0F-AC41589092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9607154"/>
      </p:ext>
    </p:extLst>
  </p:cSld>
  <p:clrMapOvr>
    <a:masterClrMapping/>
  </p:clrMapOvr>
  <mc:AlternateContent xmlns:mc="http://schemas.openxmlformats.org/markup-compatibility/2006">
    <mc:Choice xmlns:p14="http://schemas.microsoft.com/office/powerpoint/2010/main" Requires="p14">
      <p:transition spd="slow" p14:dur="2000" advTm="23057"/>
    </mc:Choice>
    <mc:Fallback>
      <p:transition spd="slow" advTm="23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2F7CB-5279-6320-888C-6292FDC30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ECF26-40DB-0095-405B-948BDE39A899}"/>
              </a:ext>
            </a:extLst>
          </p:cNvPr>
          <p:cNvSpPr>
            <a:spLocks noGrp="1"/>
          </p:cNvSpPr>
          <p:nvPr>
            <p:ph type="title"/>
          </p:nvPr>
        </p:nvSpPr>
        <p:spPr/>
        <p:txBody>
          <a:bodyPr>
            <a:normAutofit/>
          </a:bodyPr>
          <a:lstStyle/>
          <a:p>
            <a:r>
              <a:rPr lang="en-NZ" b="1" dirty="0"/>
              <a:t>Do we accept empty and reject non-ASCII?</a:t>
            </a:r>
          </a:p>
        </p:txBody>
      </p:sp>
      <p:sp>
        <p:nvSpPr>
          <p:cNvPr id="3" name="Text Placeholder 2">
            <a:extLst>
              <a:ext uri="{FF2B5EF4-FFF2-40B4-BE49-F238E27FC236}">
                <a16:creationId xmlns:a16="http://schemas.microsoft.com/office/drawing/2014/main" id="{2B049CBB-83C6-A063-F0F8-A1DA5070DC99}"/>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Empty is </a:t>
            </a:r>
            <a:r>
              <a:rPr lang="en-NZ" sz="1200" b="1" dirty="0"/>
              <a:t>allowed</a:t>
            </a:r>
            <a:r>
              <a:rPr lang="en-NZ" sz="1200" dirty="0"/>
              <a:t>; non-ASCII is </a:t>
            </a:r>
            <a:r>
              <a:rPr lang="en-NZ" sz="1200" b="1" dirty="0"/>
              <a:t>rejected</a:t>
            </a:r>
            <a:endParaRPr lang="en-NZ" sz="1200" dirty="0"/>
          </a:p>
          <a:p>
            <a:r>
              <a:rPr lang="en-NZ" sz="1200" b="1" dirty="0"/>
              <a:t>Observed result:</a:t>
            </a:r>
            <a:r>
              <a:rPr lang="en-NZ" sz="1200" dirty="0"/>
              <a:t> </a:t>
            </a:r>
            <a:r>
              <a:rPr lang="en-NZ" sz="1200" b="1" dirty="0"/>
              <a:t>PASS</a:t>
            </a:r>
            <a:endParaRPr lang="en-NZ" sz="1200" dirty="0"/>
          </a:p>
        </p:txBody>
      </p:sp>
      <p:sp>
        <p:nvSpPr>
          <p:cNvPr id="4" name="Text Placeholder 2">
            <a:extLst>
              <a:ext uri="{FF2B5EF4-FFF2-40B4-BE49-F238E27FC236}">
                <a16:creationId xmlns:a16="http://schemas.microsoft.com/office/drawing/2014/main" id="{877884C2-7613-9B44-B071-A0893341D530}"/>
              </a:ext>
            </a:extLst>
          </p:cNvPr>
          <p:cNvSpPr txBox="1">
            <a:spLocks/>
          </p:cNvSpPr>
          <p:nvPr/>
        </p:nvSpPr>
        <p:spPr>
          <a:xfrm>
            <a:off x="4821419" y="2057401"/>
            <a:ext cx="706774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None/>
            </a:pPr>
            <a:r>
              <a:rPr lang="en-US" sz="1200" dirty="0"/>
              <a:t>TEST(Sanitizer, </a:t>
            </a:r>
            <a:r>
              <a:rPr lang="en-US" sz="1200" dirty="0" err="1"/>
              <a:t>EmptyOkNonAsciiRejected</a:t>
            </a:r>
            <a:r>
              <a:rPr lang="en-US" sz="1200" dirty="0"/>
              <a:t>) {</a:t>
            </a:r>
          </a:p>
          <a:p>
            <a:pPr marL="114300" indent="0">
              <a:buNone/>
            </a:pPr>
            <a:r>
              <a:rPr lang="en-US" sz="1200" dirty="0"/>
              <a:t>    EXPECT_TRUE(</a:t>
            </a:r>
            <a:r>
              <a:rPr lang="en-US" sz="1200" dirty="0" err="1"/>
              <a:t>isAsciiSafe</a:t>
            </a:r>
            <a:r>
              <a:rPr lang="en-US" sz="1200" dirty="0"/>
              <a:t>(""));</a:t>
            </a:r>
          </a:p>
          <a:p>
            <a:pPr marL="114300" indent="0">
              <a:buNone/>
            </a:pPr>
            <a:r>
              <a:rPr lang="en-US" sz="1200" dirty="0"/>
              <a:t>    // byte 0xFF is non-ASCII</a:t>
            </a:r>
          </a:p>
          <a:p>
            <a:pPr marL="114300" indent="0">
              <a:buNone/>
            </a:pPr>
            <a:r>
              <a:rPr lang="en-US" sz="1200" dirty="0"/>
              <a:t>    std::string bad = "ok";</a:t>
            </a:r>
          </a:p>
          <a:p>
            <a:pPr marL="114300" indent="0">
              <a:buNone/>
            </a:pPr>
            <a:r>
              <a:rPr lang="en-US" sz="1200" dirty="0"/>
              <a:t>    </a:t>
            </a:r>
            <a:r>
              <a:rPr lang="en-US" sz="1200" dirty="0" err="1"/>
              <a:t>bad.push_back</a:t>
            </a:r>
            <a:r>
              <a:rPr lang="en-US" sz="1200" dirty="0"/>
              <a:t>(</a:t>
            </a:r>
            <a:r>
              <a:rPr lang="en-US" sz="1200" dirty="0" err="1"/>
              <a:t>static_cast</a:t>
            </a:r>
            <a:r>
              <a:rPr lang="en-US" sz="1200" dirty="0"/>
              <a:t>&lt;char&gt;(0xFF));</a:t>
            </a:r>
          </a:p>
          <a:p>
            <a:pPr marL="114300" indent="0">
              <a:buNone/>
            </a:pPr>
            <a:r>
              <a:rPr lang="en-US" sz="1200" dirty="0"/>
              <a:t>    EXPECT_FALSE(</a:t>
            </a:r>
            <a:r>
              <a:rPr lang="en-US" sz="1200" dirty="0" err="1"/>
              <a:t>isAsciiSafe</a:t>
            </a:r>
            <a:r>
              <a:rPr lang="en-US" sz="1200" dirty="0"/>
              <a:t>(bad));</a:t>
            </a:r>
          </a:p>
          <a:p>
            <a:pPr marL="114300" indent="0">
              <a:buNone/>
            </a:pPr>
            <a:r>
              <a:rPr lang="en-US" sz="1200" dirty="0"/>
              <a:t>}</a:t>
            </a:r>
          </a:p>
        </p:txBody>
      </p:sp>
      <p:pic>
        <p:nvPicPr>
          <p:cNvPr id="8" name="Audio 7">
            <a:extLst>
              <a:ext uri="{FF2B5EF4-FFF2-40B4-BE49-F238E27FC236}">
                <a16:creationId xmlns:a16="http://schemas.microsoft.com/office/drawing/2014/main" id="{381E6FB4-30DC-48C2-FE66-B560769096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1318066"/>
      </p:ext>
    </p:extLst>
  </p:cSld>
  <p:clrMapOvr>
    <a:masterClrMapping/>
  </p:clrMapOvr>
  <mc:AlternateContent xmlns:mc="http://schemas.openxmlformats.org/markup-compatibility/2006">
    <mc:Choice xmlns:p14="http://schemas.microsoft.com/office/powerpoint/2010/main" Requires="p14">
      <p:transition spd="slow" p14:dur="2000" advTm="41440"/>
    </mc:Choice>
    <mc:Fallback>
      <p:transition spd="slow" advTm="41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0" name="Audio 19">
            <a:extLst>
              <a:ext uri="{FF2B5EF4-FFF2-40B4-BE49-F238E27FC236}">
                <a16:creationId xmlns:a16="http://schemas.microsoft.com/office/drawing/2014/main" id="{48F23B6A-5ED1-946D-352A-19421E84D5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646"/>
    </mc:Choice>
    <mc:Fallback>
      <p:transition spd="slow" advTm="115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800520"/>
            <a:ext cx="7647495" cy="4590853"/>
          </a:xfrm>
          <a:prstGeom prst="rect">
            <a:avLst/>
          </a:prstGeom>
          <a:noFill/>
          <a:ln>
            <a:noFill/>
          </a:ln>
        </p:spPr>
        <p:txBody>
          <a:bodyPr spcFirstLastPara="1" wrap="square" lIns="91425" tIns="45700" rIns="91425" bIns="45700" anchor="t" anchorCtr="0">
            <a:normAutofit fontScale="62500" lnSpcReduction="20000"/>
          </a:bodyPr>
          <a:lstStyle/>
          <a:p>
            <a:pPr marL="114300" indent="0">
              <a:buNone/>
            </a:pPr>
            <a:r>
              <a:rPr lang="en-NZ" b="1" dirty="0" err="1"/>
              <a:t>DevSecOps</a:t>
            </a:r>
            <a:r>
              <a:rPr lang="en-NZ" b="1" dirty="0"/>
              <a:t> Pipeline Overview</a:t>
            </a:r>
          </a:p>
          <a:p>
            <a:pPr marL="114300" indent="0">
              <a:buNone/>
            </a:pPr>
            <a:endParaRPr lang="en-NZ" dirty="0"/>
          </a:p>
          <a:p>
            <a:pPr marL="114300" indent="0">
              <a:buNone/>
            </a:pPr>
            <a:r>
              <a:rPr lang="en-NZ" b="1" dirty="0"/>
              <a:t>Plan &amp; Design:</a:t>
            </a:r>
            <a:r>
              <a:rPr lang="en-NZ" dirty="0"/>
              <a:t> Threat </a:t>
            </a:r>
            <a:r>
              <a:rPr lang="en-NZ" dirty="0" err="1"/>
              <a:t>modeling</a:t>
            </a:r>
            <a:r>
              <a:rPr lang="en-NZ" dirty="0"/>
              <a:t>, OWASP guidelines, secure design reviews</a:t>
            </a:r>
          </a:p>
          <a:p>
            <a:pPr marL="114300" indent="0">
              <a:buNone/>
            </a:pPr>
            <a:r>
              <a:rPr lang="en-NZ" i="1" dirty="0"/>
              <a:t>Tools:</a:t>
            </a:r>
            <a:r>
              <a:rPr lang="en-NZ" dirty="0"/>
              <a:t> OWASP Dependency-Check, Threat Dragon</a:t>
            </a:r>
          </a:p>
          <a:p>
            <a:pPr marL="114300" indent="0">
              <a:buNone/>
            </a:pPr>
            <a:endParaRPr lang="en-NZ" dirty="0"/>
          </a:p>
          <a:p>
            <a:pPr marL="114300" indent="0">
              <a:buNone/>
            </a:pPr>
            <a:r>
              <a:rPr lang="en-NZ" b="1" dirty="0"/>
              <a:t>Build &amp; Compile:</a:t>
            </a:r>
            <a:r>
              <a:rPr lang="en-NZ" dirty="0"/>
              <a:t> Automated static analysis</a:t>
            </a:r>
          </a:p>
          <a:p>
            <a:pPr marL="114300" indent="0">
              <a:buNone/>
            </a:pPr>
            <a:r>
              <a:rPr lang="en-NZ" i="1" dirty="0"/>
              <a:t>Tools:</a:t>
            </a:r>
            <a:r>
              <a:rPr lang="en-NZ" dirty="0"/>
              <a:t> Cppcheck, SonarQube, Visual Studio Code Analyzer</a:t>
            </a:r>
          </a:p>
          <a:p>
            <a:pPr marL="114300" indent="0">
              <a:buNone/>
            </a:pPr>
            <a:endParaRPr lang="en-NZ" dirty="0"/>
          </a:p>
          <a:p>
            <a:pPr marL="114300" indent="0">
              <a:buNone/>
            </a:pPr>
            <a:r>
              <a:rPr lang="en-NZ" b="1" dirty="0"/>
              <a:t>Test &amp; Verify:</a:t>
            </a:r>
            <a:r>
              <a:rPr lang="en-NZ" dirty="0"/>
              <a:t> Dynamic testing and unit testing automation</a:t>
            </a:r>
          </a:p>
          <a:p>
            <a:pPr marL="114300" indent="0">
              <a:buNone/>
            </a:pPr>
            <a:r>
              <a:rPr lang="en-NZ" i="1" dirty="0"/>
              <a:t>Tools:</a:t>
            </a:r>
            <a:r>
              <a:rPr lang="en-NZ" dirty="0"/>
              <a:t> </a:t>
            </a:r>
            <a:r>
              <a:rPr lang="en-NZ" dirty="0" err="1"/>
              <a:t>GoogleTest</a:t>
            </a:r>
            <a:r>
              <a:rPr lang="en-NZ" dirty="0"/>
              <a:t> (C++ Unit Testing), OWASP ZAP (DAST), Jenkins CI/CD</a:t>
            </a:r>
          </a:p>
          <a:p>
            <a:pPr marL="114300" indent="0">
              <a:buNone/>
            </a:pPr>
            <a:endParaRPr lang="en-NZ" dirty="0"/>
          </a:p>
          <a:p>
            <a:pPr marL="114300" indent="0">
              <a:buNone/>
            </a:pPr>
            <a:r>
              <a:rPr lang="en-NZ" b="1" dirty="0"/>
              <a:t>Deploy &amp; Monitor:</a:t>
            </a:r>
            <a:r>
              <a:rPr lang="en-NZ" dirty="0"/>
              <a:t> Continuous integration and runtime protection</a:t>
            </a:r>
          </a:p>
          <a:p>
            <a:pPr marL="114300" indent="0">
              <a:buNone/>
            </a:pPr>
            <a:r>
              <a:rPr lang="en-NZ" i="1" dirty="0"/>
              <a:t>Tools:</a:t>
            </a:r>
            <a:r>
              <a:rPr lang="en-NZ" dirty="0"/>
              <a:t> GitHub Actions, Docker Security Scan, SIEM tools (Splunk, </a:t>
            </a:r>
            <a:r>
              <a:rPr lang="en-NZ" dirty="0" err="1"/>
              <a:t>Wazuh</a:t>
            </a:r>
            <a:endParaRPr lang="en-NZ" dirty="0"/>
          </a:p>
          <a:p>
            <a:pPr marL="114300" indent="0">
              <a:buNone/>
            </a:pPr>
            <a:r>
              <a:rPr lang="en-NZ" dirty="0"/>
              <a:t>)</a:t>
            </a:r>
          </a:p>
          <a:p>
            <a:pPr marL="114300" indent="0">
              <a:buNone/>
            </a:pPr>
            <a:r>
              <a:rPr lang="en-NZ" b="1" dirty="0"/>
              <a:t>Respond &amp; Improve:</a:t>
            </a:r>
            <a:r>
              <a:rPr lang="en-NZ" dirty="0"/>
              <a:t> Continuous monitoring and alert response</a:t>
            </a:r>
          </a:p>
          <a:p>
            <a:pPr marL="114300" indent="0">
              <a:buNone/>
            </a:pPr>
            <a:r>
              <a:rPr lang="en-NZ" i="1" dirty="0"/>
              <a:t>Tools:</a:t>
            </a:r>
            <a:r>
              <a:rPr lang="en-NZ" dirty="0"/>
              <a:t> Prometheus, ELK Stack, automated rollback scripts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extLst>
              <a:ext uri="{FF2B5EF4-FFF2-40B4-BE49-F238E27FC236}">
                <a16:creationId xmlns:a16="http://schemas.microsoft.com/office/drawing/2014/main" id="{C4EC8079-2AF9-9F97-DA35-43F0D2EEA3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240"/>
    </mc:Choice>
    <mc:Fallback>
      <p:transition spd="slow" advTm="109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474737" y="2298255"/>
            <a:ext cx="5143638" cy="4024125"/>
          </a:xfrm>
          <a:prstGeom prst="rect">
            <a:avLst/>
          </a:prstGeom>
          <a:noFill/>
          <a:ln>
            <a:noFill/>
          </a:ln>
        </p:spPr>
        <p:txBody>
          <a:bodyPr spcFirstLastPara="1" wrap="square" lIns="91425" tIns="45700" rIns="91425" bIns="45700" anchor="t" anchorCtr="0">
            <a:normAutofit fontScale="47500" lnSpcReduction="20000"/>
          </a:bodyPr>
          <a:lstStyle/>
          <a:p>
            <a:pPr marL="114300" indent="0">
              <a:buNone/>
            </a:pPr>
            <a:r>
              <a:rPr lang="en-NZ" b="1" dirty="0"/>
              <a:t>Problems</a:t>
            </a:r>
            <a:endParaRPr lang="en-NZ" dirty="0"/>
          </a:p>
          <a:p>
            <a:pPr marL="114300" indent="0">
              <a:buNone/>
            </a:pPr>
            <a:r>
              <a:rPr lang="en-NZ" dirty="0"/>
              <a:t>Delayed integration of security testing in earlier stages</a:t>
            </a:r>
          </a:p>
          <a:p>
            <a:pPr marL="114300" indent="0">
              <a:buNone/>
            </a:pPr>
            <a:r>
              <a:rPr lang="en-NZ" dirty="0"/>
              <a:t>Inconsistent enforcement of coding standards across teams</a:t>
            </a:r>
          </a:p>
          <a:p>
            <a:pPr marL="114300" indent="0">
              <a:buNone/>
            </a:pPr>
            <a:r>
              <a:rPr lang="en-NZ" dirty="0"/>
              <a:t>Limited automation coverage for runtime and post-deployment monitoring</a:t>
            </a:r>
          </a:p>
          <a:p>
            <a:pPr marL="114300" indent="0">
              <a:buNone/>
            </a:pPr>
            <a:br>
              <a:rPr lang="en-NZ" dirty="0"/>
            </a:br>
            <a:endParaRPr lang="en-NZ" dirty="0"/>
          </a:p>
          <a:p>
            <a:pPr marL="114300" indent="0">
              <a:buNone/>
            </a:pPr>
            <a:r>
              <a:rPr lang="en-NZ" b="1" dirty="0"/>
              <a:t>Solutions</a:t>
            </a:r>
            <a:endParaRPr lang="en-NZ" dirty="0"/>
          </a:p>
          <a:p>
            <a:pPr marL="114300" indent="0">
              <a:buNone/>
            </a:pPr>
            <a:r>
              <a:rPr lang="en-NZ" dirty="0"/>
              <a:t>Embed static and dynamic testing directly into CI/CD pipelines</a:t>
            </a:r>
          </a:p>
          <a:p>
            <a:pPr marL="114300" indent="0">
              <a:buNone/>
            </a:pPr>
            <a:r>
              <a:rPr lang="en-NZ" dirty="0"/>
              <a:t>Expand automation to include continuous monitoring and alerting</a:t>
            </a:r>
          </a:p>
          <a:p>
            <a:pPr marL="114300" indent="0">
              <a:buNone/>
            </a:pPr>
            <a:r>
              <a:rPr lang="en-NZ" dirty="0"/>
              <a:t>Provide developer training on SEI CERT and secure coding practices</a:t>
            </a:r>
          </a:p>
          <a:p>
            <a:pPr marL="114300" indent="0">
              <a:buNone/>
            </a:pPr>
            <a:br>
              <a:rPr lang="en-NZ" dirty="0"/>
            </a:br>
            <a:endParaRPr lang="en-NZ" dirty="0"/>
          </a:p>
          <a:p>
            <a:pPr marL="114300" indent="0">
              <a:buNone/>
            </a:pPr>
            <a:r>
              <a:rPr lang="en-NZ" b="1" dirty="0"/>
              <a:t>Risks if We Wait</a:t>
            </a:r>
            <a:endParaRPr lang="en-NZ" dirty="0"/>
          </a:p>
          <a:p>
            <a:pPr marL="114300" indent="0">
              <a:buNone/>
            </a:pPr>
            <a:r>
              <a:rPr lang="en-NZ" dirty="0"/>
              <a:t>Increased exposure to exploits and data breaches</a:t>
            </a:r>
          </a:p>
          <a:p>
            <a:pPr marL="114300" indent="0">
              <a:buNone/>
            </a:pPr>
            <a:r>
              <a:rPr lang="en-NZ" dirty="0"/>
              <a:t>Higher remediation costs from late-stage vulnerability discovery</a:t>
            </a:r>
          </a:p>
          <a:p>
            <a:pPr marL="114300" indent="0">
              <a:buNone/>
            </a:pPr>
            <a:r>
              <a:rPr lang="en-NZ" dirty="0"/>
              <a:t>Compliance violations or damage to brand reputation</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Google Shape;217;p11">
            <a:extLst>
              <a:ext uri="{FF2B5EF4-FFF2-40B4-BE49-F238E27FC236}">
                <a16:creationId xmlns:a16="http://schemas.microsoft.com/office/drawing/2014/main" id="{48184848-409A-15EF-1A4A-3622B2149127}"/>
              </a:ext>
            </a:extLst>
          </p:cNvPr>
          <p:cNvSpPr txBox="1">
            <a:spLocks/>
          </p:cNvSpPr>
          <p:nvPr/>
        </p:nvSpPr>
        <p:spPr>
          <a:xfrm>
            <a:off x="5618375" y="2298255"/>
            <a:ext cx="54102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NZ" sz="1000" b="1" dirty="0"/>
              <a:t>Benefits if We Act Now</a:t>
            </a:r>
            <a:endParaRPr lang="en-NZ" sz="1000" dirty="0"/>
          </a:p>
          <a:p>
            <a:pPr marL="114300" indent="0">
              <a:buNone/>
            </a:pPr>
            <a:r>
              <a:rPr lang="en-NZ" sz="1000" dirty="0"/>
              <a:t>Early threat detection reduces overall cost and impact</a:t>
            </a:r>
          </a:p>
          <a:p>
            <a:pPr marL="114300" indent="0">
              <a:buNone/>
            </a:pPr>
            <a:r>
              <a:rPr lang="en-NZ" sz="1000" dirty="0"/>
              <a:t>Stronger product reliability and customer trust</a:t>
            </a:r>
          </a:p>
          <a:p>
            <a:pPr marL="114300" indent="0">
              <a:buNone/>
            </a:pPr>
            <a:r>
              <a:rPr lang="en-NZ" sz="1000" dirty="0"/>
              <a:t>Improved alignment with </a:t>
            </a:r>
            <a:r>
              <a:rPr lang="en-NZ" sz="1000" dirty="0" err="1"/>
              <a:t>DevSecOps</a:t>
            </a:r>
            <a:r>
              <a:rPr lang="en-NZ" sz="1000" dirty="0"/>
              <a:t> and </a:t>
            </a:r>
            <a:r>
              <a:rPr lang="en-NZ" sz="1000" dirty="0" err="1"/>
              <a:t>defense</a:t>
            </a:r>
            <a:r>
              <a:rPr lang="en-NZ" sz="1000" dirty="0"/>
              <a:t>-in-depth principles</a:t>
            </a:r>
          </a:p>
          <a:p>
            <a:pPr marL="114300" indent="0">
              <a:buNone/>
            </a:pPr>
            <a:br>
              <a:rPr lang="en-NZ" sz="1000" dirty="0"/>
            </a:br>
            <a:endParaRPr lang="en-NZ" sz="1000" dirty="0"/>
          </a:p>
          <a:p>
            <a:pPr marL="114300" indent="0">
              <a:buNone/>
            </a:pPr>
            <a:r>
              <a:rPr lang="en-NZ" sz="1000" b="1" dirty="0"/>
              <a:t>Next Steps</a:t>
            </a:r>
            <a:endParaRPr lang="en-NZ" sz="1000" dirty="0"/>
          </a:p>
          <a:p>
            <a:pPr marL="114300" indent="0">
              <a:buNone/>
            </a:pPr>
            <a:r>
              <a:rPr lang="en-NZ" sz="1000" dirty="0"/>
              <a:t>Strengthen runtime scanning and logging automation</a:t>
            </a:r>
          </a:p>
          <a:p>
            <a:pPr marL="114300" indent="0">
              <a:buNone/>
            </a:pPr>
            <a:r>
              <a:rPr lang="en-NZ" sz="1000" dirty="0"/>
              <a:t>Conduct regular penetration tests and code audits</a:t>
            </a:r>
          </a:p>
          <a:p>
            <a:pPr marL="114300" indent="0">
              <a:buNone/>
            </a:pPr>
            <a:r>
              <a:rPr lang="en-NZ" sz="1000" dirty="0"/>
              <a:t>Continuously refine policies and update toolchain integrati</a:t>
            </a:r>
            <a:r>
              <a:rPr lang="en-NZ" sz="1200" dirty="0"/>
              <a:t>on</a:t>
            </a:r>
          </a:p>
        </p:txBody>
      </p:sp>
      <p:pic>
        <p:nvPicPr>
          <p:cNvPr id="8" name="Audio 7">
            <a:extLst>
              <a:ext uri="{FF2B5EF4-FFF2-40B4-BE49-F238E27FC236}">
                <a16:creationId xmlns:a16="http://schemas.microsoft.com/office/drawing/2014/main" id="{3814D023-86F0-0323-4547-88DD7A67D4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740"/>
    </mc:Choice>
    <mc:Fallback>
      <p:transition spd="slow" advTm="102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4451808" cy="3687766"/>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NZ" sz="1500" b="1" dirty="0"/>
              <a:t>Identified Gaps</a:t>
            </a:r>
            <a:endParaRPr lang="en-NZ" sz="1500" dirty="0"/>
          </a:p>
          <a:p>
            <a:r>
              <a:rPr lang="en-NZ" sz="1500" dirty="0"/>
              <a:t>Limited integration of runtime security monitoring and response tools</a:t>
            </a:r>
          </a:p>
          <a:p>
            <a:r>
              <a:rPr lang="en-NZ" sz="1500" dirty="0"/>
              <a:t>Lack of automated dependency and container vulnerability scanning</a:t>
            </a:r>
          </a:p>
          <a:p>
            <a:r>
              <a:rPr lang="en-NZ" sz="1500" dirty="0"/>
              <a:t>Incomplete coverage of third-party library and API security</a:t>
            </a:r>
          </a:p>
          <a:p>
            <a:r>
              <a:rPr lang="en-NZ" sz="1500" dirty="0"/>
              <a:t>Minimal formal process for post-incident review and policy updates</a:t>
            </a:r>
          </a:p>
          <a:p>
            <a:r>
              <a:rPr lang="en-NZ" sz="1500" dirty="0"/>
              <a:t>No centralized dashboard for </a:t>
            </a:r>
            <a:r>
              <a:rPr lang="en-NZ" sz="1500" dirty="0" err="1"/>
              <a:t>DevSecOps</a:t>
            </a:r>
            <a:r>
              <a:rPr lang="en-NZ" sz="1500" dirty="0"/>
              <a:t> compliance metrics</a:t>
            </a:r>
          </a:p>
          <a:p>
            <a:pPr marL="114300" indent="0">
              <a:buNone/>
            </a:pPr>
            <a:endParaRPr lang="en-NZ" sz="1400" dirty="0"/>
          </a:p>
          <a:p>
            <a:pPr marL="114300" indent="0">
              <a:buNone/>
            </a:pPr>
            <a:endParaRPr lang="en-NZ" sz="1400" dirty="0"/>
          </a:p>
          <a:p>
            <a:pPr marL="114300" indent="0">
              <a:buNone/>
            </a:pPr>
            <a:br>
              <a:rPr lang="en-NZ" dirty="0"/>
            </a:br>
            <a:endParaRPr lang="en-NZ"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24;p12">
            <a:extLst>
              <a:ext uri="{FF2B5EF4-FFF2-40B4-BE49-F238E27FC236}">
                <a16:creationId xmlns:a16="http://schemas.microsoft.com/office/drawing/2014/main" id="{9B977584-178A-4348-612B-B6B31A42DC2C}"/>
              </a:ext>
            </a:extLst>
          </p:cNvPr>
          <p:cNvSpPr txBox="1">
            <a:spLocks/>
          </p:cNvSpPr>
          <p:nvPr/>
        </p:nvSpPr>
        <p:spPr>
          <a:xfrm>
            <a:off x="5579883" y="2194559"/>
            <a:ext cx="4451808" cy="4024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NZ" sz="1400" b="1" dirty="0"/>
              <a:t>Recommendations</a:t>
            </a:r>
            <a:endParaRPr lang="en-NZ" sz="1400" dirty="0"/>
          </a:p>
          <a:p>
            <a:r>
              <a:rPr lang="en-NZ" sz="1400" dirty="0"/>
              <a:t>Implement continuous runtime security and threat detection tools (e.g., </a:t>
            </a:r>
            <a:r>
              <a:rPr lang="en-NZ" sz="1400" dirty="0" err="1"/>
              <a:t>Wazuh</a:t>
            </a:r>
            <a:r>
              <a:rPr lang="en-NZ" sz="1400" dirty="0"/>
              <a:t>, Falco)</a:t>
            </a:r>
          </a:p>
          <a:p>
            <a:r>
              <a:rPr lang="en-NZ" sz="1400" dirty="0"/>
              <a:t>Add Software Composition Analysis (SCA) to identify open-source vulnerabilities</a:t>
            </a:r>
          </a:p>
          <a:p>
            <a:r>
              <a:rPr lang="en-NZ" sz="1400" dirty="0"/>
              <a:t>Integrate API security testing tools like OWASP ZAP or Postman Security Scan</a:t>
            </a:r>
          </a:p>
          <a:p>
            <a:r>
              <a:rPr lang="en-NZ" sz="1400" dirty="0"/>
              <a:t>Establish regular security policy audits and post-incident review procedures</a:t>
            </a:r>
          </a:p>
          <a:p>
            <a:r>
              <a:rPr lang="en-NZ" sz="1400" dirty="0"/>
              <a:t>Build a unified monitoring dashboard for security compliance across teams</a:t>
            </a:r>
          </a:p>
          <a:p>
            <a:pPr marL="114300" indent="0">
              <a:buFont typeface="Arial"/>
              <a:buNone/>
            </a:pPr>
            <a:br>
              <a:rPr lang="en-NZ" sz="1400" dirty="0"/>
            </a:br>
            <a:endParaRPr lang="en-NZ" sz="1400" dirty="0"/>
          </a:p>
        </p:txBody>
      </p:sp>
      <p:sp>
        <p:nvSpPr>
          <p:cNvPr id="3" name="TextBox 2">
            <a:extLst>
              <a:ext uri="{FF2B5EF4-FFF2-40B4-BE49-F238E27FC236}">
                <a16:creationId xmlns:a16="http://schemas.microsoft.com/office/drawing/2014/main" id="{B880B91D-01F9-4981-8467-6274CBCC24C5}"/>
              </a:ext>
            </a:extLst>
          </p:cNvPr>
          <p:cNvSpPr txBox="1"/>
          <p:nvPr/>
        </p:nvSpPr>
        <p:spPr>
          <a:xfrm>
            <a:off x="1754311" y="5574549"/>
            <a:ext cx="6598762" cy="615553"/>
          </a:xfrm>
          <a:prstGeom prst="rect">
            <a:avLst/>
          </a:prstGeom>
          <a:noFill/>
        </p:spPr>
        <p:txBody>
          <a:bodyPr wrap="square" rtlCol="0">
            <a:spAutoFit/>
          </a:bodyPr>
          <a:lstStyle/>
          <a:p>
            <a:pPr marL="114300"/>
            <a:r>
              <a:rPr lang="en-NZ" sz="1600" dirty="0">
                <a:solidFill>
                  <a:schemeClr val="bg1"/>
                </a:solidFill>
              </a:rPr>
              <a:t> </a:t>
            </a:r>
            <a:r>
              <a:rPr lang="en-NZ" sz="1600" i="1" dirty="0">
                <a:solidFill>
                  <a:schemeClr val="bg1"/>
                </a:solidFill>
              </a:rPr>
              <a:t>Goal: Create a fully automated, feedback-driven security ecosystem</a:t>
            </a:r>
            <a:r>
              <a:rPr lang="en-NZ" sz="1800" i="1" dirty="0">
                <a:solidFill>
                  <a:schemeClr val="bg1"/>
                </a:solidFill>
              </a:rPr>
              <a:t>.</a:t>
            </a:r>
            <a:endParaRPr lang="en-NZ" sz="1800" dirty="0">
              <a:solidFill>
                <a:schemeClr val="bg1"/>
              </a:solidFill>
            </a:endParaRPr>
          </a:p>
          <a:p>
            <a:pPr marL="114300"/>
            <a:endParaRPr lang="en-NZ" sz="1600" dirty="0">
              <a:solidFill>
                <a:schemeClr val="bg1"/>
              </a:solidFill>
            </a:endParaRPr>
          </a:p>
        </p:txBody>
      </p:sp>
      <p:pic>
        <p:nvPicPr>
          <p:cNvPr id="8" name="Audio 7">
            <a:extLst>
              <a:ext uri="{FF2B5EF4-FFF2-40B4-BE49-F238E27FC236}">
                <a16:creationId xmlns:a16="http://schemas.microsoft.com/office/drawing/2014/main" id="{E99C4AC2-700C-E494-A3EA-105B69CC81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700"/>
    </mc:Choice>
    <mc:Fallback>
      <p:transition spd="slow" advTm="9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3159865"/>
          </a:xfrm>
          <a:prstGeom prst="rect">
            <a:avLst/>
          </a:prstGeom>
          <a:noFill/>
          <a:ln>
            <a:noFill/>
          </a:ln>
        </p:spPr>
        <p:txBody>
          <a:bodyPr spcFirstLastPara="1" wrap="square" lIns="91425" tIns="45700" rIns="91425" bIns="45700" anchor="t" anchorCtr="0">
            <a:normAutofit/>
          </a:bodyPr>
          <a:lstStyle/>
          <a:p>
            <a:pPr marL="114300" indent="0">
              <a:buNone/>
            </a:pPr>
            <a:r>
              <a:rPr lang="en-NZ" sz="1700" b="1" dirty="0"/>
              <a:t>Key Standards to Adopt Going Forward</a:t>
            </a:r>
            <a:endParaRPr lang="en-NZ" sz="1700" dirty="0"/>
          </a:p>
          <a:p>
            <a:r>
              <a:rPr lang="en-NZ" sz="1700" b="1" dirty="0"/>
              <a:t>SEI CERT C++ Coding Standards</a:t>
            </a:r>
            <a:r>
              <a:rPr lang="en-NZ" sz="1700" dirty="0"/>
              <a:t> – Maintain compliance to prevent common programming errors (buffer overflows, memory leaks, etc.)</a:t>
            </a:r>
          </a:p>
          <a:p>
            <a:r>
              <a:rPr lang="en-NZ" sz="1700" b="1" dirty="0"/>
              <a:t>OWASP Top 10</a:t>
            </a:r>
            <a:r>
              <a:rPr lang="en-NZ" sz="1700" dirty="0"/>
              <a:t> – Continuously test against the most common web application vulnerabilities</a:t>
            </a:r>
          </a:p>
          <a:p>
            <a:r>
              <a:rPr lang="en-NZ" sz="1700" b="1" dirty="0"/>
              <a:t>NIST SP 800-53</a:t>
            </a:r>
            <a:r>
              <a:rPr lang="en-NZ" sz="1700" dirty="0"/>
              <a:t> – Strengthen system-level controls and ensure regulatory compliance</a:t>
            </a:r>
          </a:p>
          <a:p>
            <a:r>
              <a:rPr lang="en-NZ" sz="1700" b="1" dirty="0"/>
              <a:t>ISO/IEC 27001</a:t>
            </a:r>
            <a:r>
              <a:rPr lang="en-NZ" sz="1700" dirty="0"/>
              <a:t> – Support a long-term information security management framework</a:t>
            </a:r>
          </a:p>
          <a:p>
            <a:r>
              <a:rPr lang="en-NZ" sz="1700" b="1" dirty="0"/>
              <a:t>Zero Trust Architecture</a:t>
            </a:r>
            <a:r>
              <a:rPr lang="en-NZ" sz="1700" dirty="0"/>
              <a:t> – Adopt “never trust, always verify” access policies</a:t>
            </a:r>
          </a:p>
          <a:p>
            <a:r>
              <a:rPr lang="en-NZ" sz="1700" b="1" dirty="0"/>
              <a:t>Automated Testing and Continuous Monitoring</a:t>
            </a:r>
            <a:r>
              <a:rPr lang="en-NZ" sz="1700" dirty="0"/>
              <a:t> – Integrate security validation into every phase of </a:t>
            </a:r>
            <a:r>
              <a:rPr lang="en-NZ" sz="1700" dirty="0" err="1"/>
              <a:t>DevSecOps</a:t>
            </a:r>
            <a:endParaRPr lang="en-NZ" sz="17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65BC87FB-DAEE-1CD7-A17E-A22C44AAE82C}"/>
              </a:ext>
            </a:extLst>
          </p:cNvPr>
          <p:cNvSpPr txBox="1"/>
          <p:nvPr/>
        </p:nvSpPr>
        <p:spPr>
          <a:xfrm>
            <a:off x="2696547" y="5637230"/>
            <a:ext cx="6297106" cy="646331"/>
          </a:xfrm>
          <a:prstGeom prst="rect">
            <a:avLst/>
          </a:prstGeom>
          <a:noFill/>
        </p:spPr>
        <p:txBody>
          <a:bodyPr wrap="square" rtlCol="0">
            <a:spAutoFit/>
          </a:bodyPr>
          <a:lstStyle/>
          <a:p>
            <a:r>
              <a:rPr lang="en-NZ" sz="1800" i="1" dirty="0">
                <a:solidFill>
                  <a:schemeClr val="bg1"/>
                </a:solidFill>
              </a:rPr>
              <a:t>Security is not a destination—it’s a continuous process of assessment, automation, and improvement.</a:t>
            </a:r>
            <a:endParaRPr lang="en-NZ" sz="1800" dirty="0">
              <a:solidFill>
                <a:schemeClr val="bg1"/>
              </a:solidFill>
            </a:endParaRPr>
          </a:p>
        </p:txBody>
      </p:sp>
      <p:pic>
        <p:nvPicPr>
          <p:cNvPr id="8" name="Audio 7">
            <a:extLst>
              <a:ext uri="{FF2B5EF4-FFF2-40B4-BE49-F238E27FC236}">
                <a16:creationId xmlns:a16="http://schemas.microsoft.com/office/drawing/2014/main" id="{AFB00A84-3313-8A85-C0F3-C575302C53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560"/>
    </mc:Choice>
    <mc:Fallback>
      <p:transition spd="slow" advTm="9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1" name="Audio 30">
            <a:extLst>
              <a:ext uri="{FF2B5EF4-FFF2-40B4-BE49-F238E27FC236}">
                <a16:creationId xmlns:a16="http://schemas.microsoft.com/office/drawing/2014/main" id="{6F1A0B98-0139-7361-809E-F47E96423E5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240"/>
    </mc:Choice>
    <mc:Fallback>
      <p:transition spd="slow" advTm="6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114300" indent="0">
              <a:buNone/>
            </a:pPr>
            <a:r>
              <a:rPr lang="en-NZ" dirty="0"/>
              <a:t>Open Web Application Security Project (OWASP). (2023). </a:t>
            </a:r>
            <a:r>
              <a:rPr lang="en-NZ" i="1" dirty="0"/>
              <a:t>OWASP Top Ten 2023: The ten most critical web application security risks.</a:t>
            </a:r>
            <a:r>
              <a:rPr lang="en-NZ" dirty="0"/>
              <a:t> Retrieved from </a:t>
            </a:r>
            <a:r>
              <a:rPr lang="en-NZ" dirty="0">
                <a:hlinkClick r:id="rId6"/>
              </a:rPr>
              <a:t>https://owasp.org/www-project-top-ten/</a:t>
            </a:r>
            <a:endParaRPr lang="en-NZ" dirty="0"/>
          </a:p>
          <a:p>
            <a:pPr marL="114300" indent="0">
              <a:buNone/>
            </a:pPr>
            <a:br>
              <a:rPr lang="en-NZ" dirty="0"/>
            </a:br>
            <a:endParaRPr lang="en-NZ" dirty="0"/>
          </a:p>
          <a:p>
            <a:pPr marL="114300" indent="0">
              <a:buNone/>
            </a:pPr>
            <a:r>
              <a:rPr lang="en-NZ" dirty="0"/>
              <a:t>National Institute of Standards and Technology (NIST). (2020). </a:t>
            </a:r>
            <a:r>
              <a:rPr lang="en-NZ" i="1" dirty="0"/>
              <a:t>Security and Privacy Controls for Information Systems and Organizations (SP 800-53 Rev. 5).</a:t>
            </a:r>
            <a:r>
              <a:rPr lang="en-NZ" dirty="0"/>
              <a:t> Retrieved from </a:t>
            </a:r>
            <a:r>
              <a:rPr lang="en-NZ" dirty="0">
                <a:hlinkClick r:id="rId7"/>
              </a:rPr>
              <a:t>https://csrc.nist.gov/publications/detail/sp/800-53/rev-5/final</a:t>
            </a:r>
            <a:endParaRPr lang="en-NZ" dirty="0"/>
          </a:p>
          <a:p>
            <a:pPr marL="114300" indent="0">
              <a:buNone/>
            </a:pPr>
            <a:br>
              <a:rPr lang="en-NZ" dirty="0"/>
            </a:br>
            <a:endParaRPr lang="en-NZ" dirty="0"/>
          </a:p>
          <a:p>
            <a:pPr marL="114300" indent="0">
              <a:buNone/>
            </a:pPr>
            <a:r>
              <a:rPr lang="en-NZ" dirty="0"/>
              <a:t>Software Engineering Institute (SEI). (2024). </a:t>
            </a:r>
            <a:r>
              <a:rPr lang="en-NZ" i="1" dirty="0"/>
              <a:t>SEI CERT C++ Coding Standard.</a:t>
            </a:r>
            <a:r>
              <a:rPr lang="en-NZ" dirty="0"/>
              <a:t> Carnegie Mellon University. Retrieved from </a:t>
            </a:r>
            <a:r>
              <a:rPr lang="en-NZ" dirty="0">
                <a:hlinkClick r:id="rId8"/>
              </a:rPr>
              <a:t>https://wiki.sei.cmu.edu/confluence/display/cplusplus</a:t>
            </a:r>
            <a:endParaRPr lang="en-NZ" dirty="0"/>
          </a:p>
          <a:p>
            <a:pPr marL="114300" indent="0">
              <a:buNone/>
            </a:pPr>
            <a:br>
              <a:rPr lang="en-NZ" dirty="0"/>
            </a:br>
            <a:endParaRPr lang="en-NZ" dirty="0"/>
          </a:p>
          <a:p>
            <a:pPr marL="114300" indent="0">
              <a:buNone/>
            </a:pPr>
            <a:r>
              <a:rPr lang="en-NZ" dirty="0"/>
              <a:t>International Organization for Standardization. (2022). </a:t>
            </a:r>
            <a:r>
              <a:rPr lang="en-NZ" i="1" dirty="0"/>
              <a:t>ISO/IEC 27001:2022 Information Security Management Systems.</a:t>
            </a:r>
            <a:r>
              <a:rPr lang="en-NZ" dirty="0"/>
              <a:t> Retrieved from </a:t>
            </a:r>
            <a:r>
              <a:rPr lang="en-NZ" dirty="0">
                <a:hlinkClick r:id="rId9"/>
              </a:rPr>
              <a:t>https://www.iso.org/standard/27001</a:t>
            </a:r>
            <a:endParaRPr lang="en-NZ" dirty="0"/>
          </a:p>
          <a:p>
            <a:pPr marL="114300" indent="0">
              <a:buNone/>
            </a:pPr>
            <a:br>
              <a:rPr lang="en-NZ" dirty="0"/>
            </a:br>
            <a:endParaRPr lang="en-NZ" dirty="0"/>
          </a:p>
          <a:p>
            <a:pPr marL="114300" indent="0">
              <a:buNone/>
            </a:pPr>
            <a:r>
              <a:rPr lang="en-NZ" dirty="0"/>
              <a:t>Microsoft Developer Documentation. (2024). </a:t>
            </a:r>
            <a:r>
              <a:rPr lang="en-NZ" i="1" dirty="0"/>
              <a:t>Secure coding and </a:t>
            </a:r>
            <a:r>
              <a:rPr lang="en-NZ" i="1" dirty="0" err="1"/>
              <a:t>DevSecOps</a:t>
            </a:r>
            <a:r>
              <a:rPr lang="en-NZ" i="1" dirty="0"/>
              <a:t> best practices.</a:t>
            </a:r>
            <a:r>
              <a:rPr lang="en-NZ" dirty="0"/>
              <a:t> Retrieved from </a:t>
            </a:r>
            <a:r>
              <a:rPr lang="en-NZ" dirty="0">
                <a:hlinkClick r:id="rId10"/>
              </a:rPr>
              <a:t>https://learn.microsoft.com/</a:t>
            </a:r>
            <a:endParaRPr lang="en-NZ"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E011D7F8-3F3E-AB85-8D47-E35752F4DCB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71"/>
    </mc:Choice>
    <mc:Fallback>
      <p:transition spd="slow" advTm="2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48466" y="63925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a:t>
            </a:r>
            <a:endParaRPr dirty="0"/>
          </a:p>
        </p:txBody>
      </p:sp>
      <p:graphicFrame>
        <p:nvGraphicFramePr>
          <p:cNvPr id="161" name="Google Shape;161;p4" descr="Alt text required"/>
          <p:cNvGraphicFramePr/>
          <p:nvPr>
            <p:extLst>
              <p:ext uri="{D42A27DB-BD31-4B8C-83A1-F6EECF244321}">
                <p14:modId xmlns:p14="http://schemas.microsoft.com/office/powerpoint/2010/main" val="370527592"/>
              </p:ext>
            </p:extLst>
          </p:nvPr>
        </p:nvGraphicFramePr>
        <p:xfrm>
          <a:off x="2178387" y="2041472"/>
          <a:ext cx="7835225" cy="43303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39743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r>
                        <a:rPr lang="en-NZ" sz="1200" b="1" dirty="0">
                          <a:solidFill>
                            <a:srgbClr val="FFC000"/>
                          </a:solidFill>
                        </a:rPr>
                        <a:t>STD-003-CPP</a:t>
                      </a:r>
                      <a:r>
                        <a:rPr lang="en-NZ" sz="1200" dirty="0">
                          <a:solidFill>
                            <a:srgbClr val="FFC000"/>
                          </a:solidFill>
                        </a:rPr>
                        <a:t> – Moderate risk of exploitation due to possible input misuse or unsafe logic.</a:t>
                      </a:r>
                    </a:p>
                    <a:p>
                      <a:r>
                        <a:rPr lang="en-NZ" sz="1200" b="1" dirty="0">
                          <a:solidFill>
                            <a:srgbClr val="FFC000"/>
                          </a:solidFill>
                        </a:rPr>
                        <a:t>STD-005-CPP</a:t>
                      </a:r>
                      <a:r>
                        <a:rPr lang="en-NZ" sz="1200" dirty="0">
                          <a:solidFill>
                            <a:srgbClr val="FFC000"/>
                          </a:solidFill>
                        </a:rPr>
                        <a:t> – Potential for runtime issues tied to improper memory handling or pointer operations.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r>
                        <a:rPr lang="en-NZ" sz="1200" b="1" dirty="0">
                          <a:solidFill>
                            <a:srgbClr val="FFC000"/>
                          </a:solidFill>
                        </a:rPr>
                        <a:t>STD-002-CPP</a:t>
                      </a:r>
                      <a:r>
                        <a:rPr lang="en-NZ" sz="1200" dirty="0">
                          <a:solidFill>
                            <a:srgbClr val="FFC000"/>
                          </a:solidFill>
                        </a:rPr>
                        <a:t> – Buffer overrun risk and uninitialized variable use.</a:t>
                      </a:r>
                    </a:p>
                    <a:p>
                      <a:r>
                        <a:rPr lang="en-NZ" sz="1200" b="1" dirty="0">
                          <a:solidFill>
                            <a:srgbClr val="FFC000"/>
                          </a:solidFill>
                        </a:rPr>
                        <a:t>STD-004-CPP</a:t>
                      </a:r>
                      <a:r>
                        <a:rPr lang="en-NZ" sz="1200" dirty="0">
                          <a:solidFill>
                            <a:srgbClr val="FFC000"/>
                          </a:solidFill>
                        </a:rPr>
                        <a:t> – SQL injection vulnerability from non-parameterized queries.</a:t>
                      </a:r>
                    </a:p>
                    <a:p>
                      <a:r>
                        <a:rPr lang="en-NZ" sz="1200" b="1" dirty="0">
                          <a:solidFill>
                            <a:srgbClr val="FFC000"/>
                          </a:solidFill>
                        </a:rPr>
                        <a:t>STD-008-CPP</a:t>
                      </a:r>
                      <a:r>
                        <a:rPr lang="en-NZ" sz="1200" dirty="0">
                          <a:solidFill>
                            <a:srgbClr val="FFC000"/>
                          </a:solidFill>
                        </a:rPr>
                        <a:t> – Unhandled exceptions causing program crashes or undefined behaviour.</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3291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r>
                        <a:rPr lang="en-NZ" sz="1200" b="1" dirty="0">
                          <a:solidFill>
                            <a:srgbClr val="FFC000"/>
                          </a:solidFill>
                        </a:rPr>
                        <a:t>STD-006-CPP</a:t>
                      </a:r>
                      <a:r>
                        <a:rPr lang="en-NZ" sz="1200" dirty="0">
                          <a:solidFill>
                            <a:srgbClr val="FFC000"/>
                          </a:solidFill>
                        </a:rPr>
                        <a:t> – Unsafe string handling that could lead to minor data corruption.</a:t>
                      </a:r>
                    </a:p>
                    <a:p>
                      <a:r>
                        <a:rPr lang="en-NZ" sz="1200" b="1" dirty="0">
                          <a:solidFill>
                            <a:srgbClr val="FFC000"/>
                          </a:solidFill>
                        </a:rPr>
                        <a:t>STD-007-CPP</a:t>
                      </a:r>
                      <a:r>
                        <a:rPr lang="en-NZ" sz="1200" dirty="0">
                          <a:solidFill>
                            <a:srgbClr val="FFC000"/>
                          </a:solidFill>
                        </a:rPr>
                        <a:t> – Inconsistent assertion or validation logic affecting debugging reliability.</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r>
                        <a:rPr lang="en-NZ" sz="1200" b="1" dirty="0">
                          <a:solidFill>
                            <a:srgbClr val="FFC000"/>
                          </a:solidFill>
                        </a:rPr>
                        <a:t>STD-001-CPP</a:t>
                      </a:r>
                      <a:r>
                        <a:rPr lang="en-NZ" sz="1200" dirty="0">
                          <a:solidFill>
                            <a:srgbClr val="FFC000"/>
                          </a:solidFill>
                        </a:rPr>
                        <a:t> – High: Integer overflow prevention through proper data typing.</a:t>
                      </a:r>
                    </a:p>
                    <a:p>
                      <a:r>
                        <a:rPr lang="en-NZ" sz="1200" b="1" dirty="0">
                          <a:solidFill>
                            <a:srgbClr val="FFC000"/>
                          </a:solidFill>
                        </a:rPr>
                        <a:t>STD-009-CPP</a:t>
                      </a:r>
                      <a:r>
                        <a:rPr lang="en-NZ" sz="1200" dirty="0">
                          <a:solidFill>
                            <a:srgbClr val="FFC000"/>
                          </a:solidFill>
                        </a:rPr>
                        <a:t> – High: Principle of least privilege violations in rare configurations.</a:t>
                      </a:r>
                    </a:p>
                    <a:p>
                      <a:r>
                        <a:rPr lang="en-NZ" sz="1200" b="1" dirty="0">
                          <a:solidFill>
                            <a:srgbClr val="FFC000"/>
                          </a:solidFill>
                        </a:rPr>
                        <a:t>STD-010-CPP</a:t>
                      </a:r>
                      <a:r>
                        <a:rPr lang="en-NZ" sz="1200" dirty="0">
                          <a:solidFill>
                            <a:srgbClr val="FFC000"/>
                          </a:solidFill>
                        </a:rPr>
                        <a:t> – Medium: Logging sensitive data, possible but controlled via policies.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extLst>
              <a:ext uri="{FF2B5EF4-FFF2-40B4-BE49-F238E27FC236}">
                <a16:creationId xmlns:a16="http://schemas.microsoft.com/office/drawing/2014/main" id="{5D34A394-49CD-E4CB-9212-21EAE566918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560"/>
    </mc:Choice>
    <mc:Fallback>
      <p:transition spd="slow" advTm="107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36418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410887"/>
            <a:ext cx="5007990" cy="5082933"/>
          </a:xfrm>
          <a:prstGeom prst="rect">
            <a:avLst/>
          </a:prstGeom>
          <a:noFill/>
          <a:ln>
            <a:noFill/>
          </a:ln>
        </p:spPr>
        <p:txBody>
          <a:bodyPr spcFirstLastPara="1" wrap="square" lIns="91425" tIns="45700" rIns="91425" bIns="45700" anchor="t" anchorCtr="0">
            <a:normAutofit fontScale="25000" lnSpcReduction="20000"/>
          </a:bodyPr>
          <a:lstStyle/>
          <a:p>
            <a:pPr marL="114300" indent="0">
              <a:lnSpc>
                <a:spcPct val="120000"/>
              </a:lnSpc>
              <a:spcBef>
                <a:spcPts val="0"/>
              </a:spcBef>
              <a:buNone/>
            </a:pPr>
            <a:r>
              <a:rPr lang="en-NZ" sz="4200" b="1" dirty="0"/>
              <a:t>1. Validate All Inputs</a:t>
            </a:r>
            <a:endParaRPr lang="en-NZ" sz="4200" dirty="0"/>
          </a:p>
          <a:p>
            <a:pPr marL="114300" indent="0">
              <a:lnSpc>
                <a:spcPct val="120000"/>
              </a:lnSpc>
              <a:spcBef>
                <a:spcPts val="0"/>
              </a:spcBef>
              <a:buNone/>
            </a:pPr>
            <a:r>
              <a:rPr lang="en-NZ" sz="4200" dirty="0"/>
              <a:t>→ </a:t>
            </a:r>
            <a:r>
              <a:rPr lang="en-NZ" sz="4200" i="1" dirty="0"/>
              <a:t>STD-008-CPP, STD-004-CPP, STD-003-CPP</a:t>
            </a:r>
            <a:endParaRPr lang="en-NZ" sz="4200" dirty="0"/>
          </a:p>
          <a:p>
            <a:pPr marL="114300" indent="0">
              <a:lnSpc>
                <a:spcPct val="120000"/>
              </a:lnSpc>
              <a:spcBef>
                <a:spcPts val="0"/>
              </a:spcBef>
              <a:buNone/>
            </a:pPr>
            <a:r>
              <a:rPr lang="en-NZ" sz="4200" dirty="0"/>
              <a:t>Ensures all external data is verified before use to prevent injection and logic-based attacks.</a:t>
            </a:r>
          </a:p>
          <a:p>
            <a:pPr marL="114300" indent="0">
              <a:lnSpc>
                <a:spcPct val="120000"/>
              </a:lnSpc>
              <a:spcBef>
                <a:spcPts val="0"/>
              </a:spcBef>
              <a:buNone/>
            </a:pPr>
            <a:br>
              <a:rPr lang="en-NZ" sz="4200" dirty="0"/>
            </a:br>
            <a:endParaRPr lang="en-NZ" sz="4200" dirty="0"/>
          </a:p>
          <a:p>
            <a:pPr marL="114300" indent="0">
              <a:lnSpc>
                <a:spcPct val="120000"/>
              </a:lnSpc>
              <a:spcBef>
                <a:spcPts val="0"/>
              </a:spcBef>
              <a:buNone/>
            </a:pPr>
            <a:r>
              <a:rPr lang="en-NZ" sz="4200" b="1" dirty="0"/>
              <a:t>2. Heed Compiler Warnings</a:t>
            </a:r>
            <a:endParaRPr lang="en-NZ" sz="4200" dirty="0"/>
          </a:p>
          <a:p>
            <a:pPr marL="114300" indent="0">
              <a:lnSpc>
                <a:spcPct val="120000"/>
              </a:lnSpc>
              <a:spcBef>
                <a:spcPts val="0"/>
              </a:spcBef>
              <a:buNone/>
            </a:pPr>
            <a:r>
              <a:rPr lang="en-NZ" sz="4200" dirty="0"/>
              <a:t>→ </a:t>
            </a:r>
            <a:r>
              <a:rPr lang="en-NZ" sz="4200" i="1" dirty="0"/>
              <a:t>STD-001-CPP, STD-002-CPP</a:t>
            </a:r>
            <a:endParaRPr lang="en-NZ" sz="4200" dirty="0"/>
          </a:p>
          <a:p>
            <a:pPr marL="114300" indent="0">
              <a:lnSpc>
                <a:spcPct val="120000"/>
              </a:lnSpc>
              <a:spcBef>
                <a:spcPts val="0"/>
              </a:spcBef>
              <a:buNone/>
            </a:pPr>
            <a:r>
              <a:rPr lang="en-NZ" sz="4200" dirty="0"/>
              <a:t>Fixing compiler warnings prevents undefined </a:t>
            </a:r>
            <a:r>
              <a:rPr lang="en-NZ" sz="4200" dirty="0" err="1"/>
              <a:t>behavior</a:t>
            </a:r>
            <a:r>
              <a:rPr lang="en-NZ" sz="4200" dirty="0"/>
              <a:t> and overflow vulnerabilities.</a:t>
            </a:r>
          </a:p>
          <a:p>
            <a:pPr marL="114300" indent="0">
              <a:lnSpc>
                <a:spcPct val="120000"/>
              </a:lnSpc>
              <a:spcBef>
                <a:spcPts val="0"/>
              </a:spcBef>
              <a:buNone/>
            </a:pPr>
            <a:br>
              <a:rPr lang="en-NZ" sz="4200" dirty="0"/>
            </a:br>
            <a:endParaRPr lang="en-NZ" sz="4200" dirty="0"/>
          </a:p>
          <a:p>
            <a:pPr marL="114300" indent="0">
              <a:lnSpc>
                <a:spcPct val="120000"/>
              </a:lnSpc>
              <a:spcBef>
                <a:spcPts val="0"/>
              </a:spcBef>
              <a:buNone/>
            </a:pPr>
            <a:r>
              <a:rPr lang="en-NZ" sz="4200" b="1" dirty="0"/>
              <a:t>3. Architect and Design for Security Policies</a:t>
            </a:r>
            <a:endParaRPr lang="en-NZ" sz="4200" dirty="0"/>
          </a:p>
          <a:p>
            <a:pPr marL="114300" indent="0">
              <a:lnSpc>
                <a:spcPct val="120000"/>
              </a:lnSpc>
              <a:spcBef>
                <a:spcPts val="0"/>
              </a:spcBef>
              <a:buNone/>
            </a:pPr>
            <a:r>
              <a:rPr lang="en-NZ" sz="4200" dirty="0"/>
              <a:t>→ </a:t>
            </a:r>
            <a:r>
              <a:rPr lang="en-NZ" sz="4200" i="1" dirty="0"/>
              <a:t>STD-009-CPP</a:t>
            </a:r>
            <a:endParaRPr lang="en-NZ" sz="4200" dirty="0"/>
          </a:p>
          <a:p>
            <a:pPr marL="114300" indent="0">
              <a:lnSpc>
                <a:spcPct val="120000"/>
              </a:lnSpc>
              <a:spcBef>
                <a:spcPts val="0"/>
              </a:spcBef>
              <a:buNone/>
            </a:pPr>
            <a:r>
              <a:rPr lang="en-NZ" sz="4200" dirty="0"/>
              <a:t>Implements the principle of least privilege and secure architecture decisions.</a:t>
            </a:r>
          </a:p>
          <a:p>
            <a:pPr marL="114300" indent="0">
              <a:lnSpc>
                <a:spcPct val="120000"/>
              </a:lnSpc>
              <a:spcBef>
                <a:spcPts val="0"/>
              </a:spcBef>
              <a:buNone/>
            </a:pPr>
            <a:br>
              <a:rPr lang="en-NZ" sz="4200" dirty="0"/>
            </a:br>
            <a:endParaRPr lang="en-NZ" sz="4200" dirty="0"/>
          </a:p>
          <a:p>
            <a:pPr marL="114300" indent="0">
              <a:lnSpc>
                <a:spcPct val="120000"/>
              </a:lnSpc>
              <a:spcBef>
                <a:spcPts val="0"/>
              </a:spcBef>
              <a:buNone/>
            </a:pPr>
            <a:r>
              <a:rPr lang="en-NZ" sz="4200" b="1" dirty="0"/>
              <a:t>4. Keep It Simple</a:t>
            </a:r>
            <a:endParaRPr lang="en-NZ" sz="4200" dirty="0"/>
          </a:p>
          <a:p>
            <a:pPr marL="114300" indent="0">
              <a:lnSpc>
                <a:spcPct val="120000"/>
              </a:lnSpc>
              <a:spcBef>
                <a:spcPts val="0"/>
              </a:spcBef>
              <a:buNone/>
            </a:pPr>
            <a:r>
              <a:rPr lang="en-NZ" sz="4200" dirty="0"/>
              <a:t>→ </a:t>
            </a:r>
            <a:r>
              <a:rPr lang="en-NZ" sz="4200" i="1" dirty="0"/>
              <a:t>STD-006-CPP, STD-007-CPP</a:t>
            </a:r>
            <a:endParaRPr lang="en-NZ" sz="4200" dirty="0"/>
          </a:p>
          <a:p>
            <a:pPr marL="114300" indent="0">
              <a:lnSpc>
                <a:spcPct val="120000"/>
              </a:lnSpc>
              <a:spcBef>
                <a:spcPts val="0"/>
              </a:spcBef>
              <a:buNone/>
            </a:pPr>
            <a:r>
              <a:rPr lang="en-NZ" sz="4200" dirty="0"/>
              <a:t>Simplified, consistent logic reduces hidden bugs and makes the code easier to secure.</a:t>
            </a:r>
          </a:p>
          <a:p>
            <a:pPr marL="114300" indent="0">
              <a:lnSpc>
                <a:spcPct val="120000"/>
              </a:lnSpc>
              <a:spcBef>
                <a:spcPts val="0"/>
              </a:spcBef>
              <a:buNone/>
            </a:pPr>
            <a:br>
              <a:rPr lang="en-NZ" sz="4200" dirty="0"/>
            </a:br>
            <a:endParaRPr lang="en-NZ" sz="4200" dirty="0"/>
          </a:p>
          <a:p>
            <a:pPr marL="114300" indent="0">
              <a:lnSpc>
                <a:spcPct val="120000"/>
              </a:lnSpc>
              <a:spcBef>
                <a:spcPts val="0"/>
              </a:spcBef>
              <a:buNone/>
            </a:pPr>
            <a:r>
              <a:rPr lang="en-NZ" sz="4200" b="1" dirty="0"/>
              <a:t>5. Default Deny</a:t>
            </a:r>
            <a:endParaRPr lang="en-NZ" sz="4200" dirty="0"/>
          </a:p>
          <a:p>
            <a:pPr marL="114300" indent="0">
              <a:lnSpc>
                <a:spcPct val="120000"/>
              </a:lnSpc>
              <a:spcBef>
                <a:spcPts val="0"/>
              </a:spcBef>
              <a:buNone/>
            </a:pPr>
            <a:r>
              <a:rPr lang="en-NZ" sz="4200" dirty="0"/>
              <a:t>→ </a:t>
            </a:r>
            <a:r>
              <a:rPr lang="en-NZ" sz="4200" i="1" dirty="0"/>
              <a:t>STD-009-CPP</a:t>
            </a:r>
            <a:endParaRPr lang="en-NZ" sz="4200" dirty="0"/>
          </a:p>
          <a:p>
            <a:pPr marL="114300" indent="0">
              <a:lnSpc>
                <a:spcPct val="120000"/>
              </a:lnSpc>
              <a:spcBef>
                <a:spcPts val="0"/>
              </a:spcBef>
              <a:buNone/>
            </a:pPr>
            <a:r>
              <a:rPr lang="en-NZ" sz="4200" dirty="0"/>
              <a:t>Applies least privilege and authorization checks to deny access unless explicitly permitted.</a:t>
            </a:r>
          </a:p>
          <a:p>
            <a:pPr marL="114300" indent="0">
              <a:lnSpc>
                <a:spcPct val="120000"/>
              </a:lnSpc>
              <a:spcBef>
                <a:spcPts val="0"/>
              </a:spcBef>
              <a:buNone/>
            </a:pPr>
            <a:br>
              <a:rPr lang="en-NZ" dirty="0"/>
            </a:br>
            <a:endParaRPr lang="en-NZ" dirty="0"/>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7CF17D2D-81CE-54D1-A1E9-6DF0DD3E02D9}"/>
              </a:ext>
            </a:extLst>
          </p:cNvPr>
          <p:cNvSpPr txBox="1">
            <a:spLocks/>
          </p:cNvSpPr>
          <p:nvPr/>
        </p:nvSpPr>
        <p:spPr>
          <a:xfrm>
            <a:off x="6494282" y="1410887"/>
            <a:ext cx="4211425" cy="55165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lnSpc>
                <a:spcPct val="120000"/>
              </a:lnSpc>
              <a:spcBef>
                <a:spcPts val="0"/>
              </a:spcBef>
              <a:buNone/>
            </a:pPr>
            <a:r>
              <a:rPr lang="en-NZ" sz="1050" b="1" dirty="0"/>
              <a:t>6. Adhere to the Principle of Least Privilege</a:t>
            </a:r>
            <a:endParaRPr lang="en-NZ" sz="1050" dirty="0"/>
          </a:p>
          <a:p>
            <a:pPr marL="114300" indent="0">
              <a:lnSpc>
                <a:spcPct val="100000"/>
              </a:lnSpc>
              <a:spcBef>
                <a:spcPts val="0"/>
              </a:spcBef>
              <a:buNone/>
            </a:pPr>
            <a:r>
              <a:rPr lang="en-NZ" sz="1050" dirty="0"/>
              <a:t>→ </a:t>
            </a:r>
            <a:r>
              <a:rPr lang="en-NZ" sz="1050" i="1" dirty="0"/>
              <a:t>STD-009-CPP, STD-010-CPP</a:t>
            </a:r>
            <a:endParaRPr lang="en-NZ" sz="1050" dirty="0"/>
          </a:p>
          <a:p>
            <a:pPr marL="114300" indent="0">
              <a:lnSpc>
                <a:spcPct val="100000"/>
              </a:lnSpc>
              <a:spcBef>
                <a:spcPts val="0"/>
              </a:spcBef>
              <a:buNone/>
            </a:pPr>
            <a:r>
              <a:rPr lang="en-NZ" sz="1050" dirty="0"/>
              <a:t>Restricts system permissions and logging privileges to reduce attack surface.</a:t>
            </a:r>
          </a:p>
          <a:p>
            <a:pPr marL="114300" indent="0">
              <a:lnSpc>
                <a:spcPct val="100000"/>
              </a:lnSpc>
              <a:spcBef>
                <a:spcPts val="0"/>
              </a:spcBef>
              <a:buNone/>
            </a:pPr>
            <a:br>
              <a:rPr lang="en-NZ" sz="1050" dirty="0"/>
            </a:br>
            <a:endParaRPr lang="en-NZ" sz="1050" dirty="0"/>
          </a:p>
          <a:p>
            <a:pPr marL="114300" indent="0">
              <a:lnSpc>
                <a:spcPct val="100000"/>
              </a:lnSpc>
              <a:spcBef>
                <a:spcPts val="0"/>
              </a:spcBef>
              <a:buNone/>
            </a:pPr>
            <a:r>
              <a:rPr lang="en-NZ" sz="1050" b="1" dirty="0"/>
              <a:t>7. Sanitize Data Sent to Other Systems</a:t>
            </a:r>
            <a:endParaRPr lang="en-NZ" sz="1050" dirty="0"/>
          </a:p>
          <a:p>
            <a:pPr marL="114300" indent="0">
              <a:lnSpc>
                <a:spcPct val="100000"/>
              </a:lnSpc>
              <a:spcBef>
                <a:spcPts val="0"/>
              </a:spcBef>
              <a:buNone/>
            </a:pPr>
            <a:r>
              <a:rPr lang="en-NZ" sz="1050" dirty="0"/>
              <a:t>→ </a:t>
            </a:r>
            <a:r>
              <a:rPr lang="en-NZ" sz="1050" i="1" dirty="0"/>
              <a:t>STD-004-CPP, STD-003-CPP</a:t>
            </a:r>
            <a:endParaRPr lang="en-NZ" sz="1050" dirty="0"/>
          </a:p>
          <a:p>
            <a:pPr marL="114300" indent="0">
              <a:lnSpc>
                <a:spcPct val="100000"/>
              </a:lnSpc>
              <a:spcBef>
                <a:spcPts val="0"/>
              </a:spcBef>
              <a:buNone/>
            </a:pPr>
            <a:r>
              <a:rPr lang="en-NZ" sz="1050" dirty="0"/>
              <a:t>Uses parameterized queries and safe data handling to prevent injection attacks.</a:t>
            </a:r>
          </a:p>
          <a:p>
            <a:pPr marL="114300" indent="0">
              <a:lnSpc>
                <a:spcPct val="100000"/>
              </a:lnSpc>
              <a:spcBef>
                <a:spcPts val="0"/>
              </a:spcBef>
              <a:buNone/>
            </a:pPr>
            <a:br>
              <a:rPr lang="en-NZ" sz="1050" dirty="0"/>
            </a:br>
            <a:endParaRPr lang="en-NZ" sz="1050" dirty="0"/>
          </a:p>
          <a:p>
            <a:pPr marL="114300" indent="0">
              <a:lnSpc>
                <a:spcPct val="100000"/>
              </a:lnSpc>
              <a:spcBef>
                <a:spcPts val="0"/>
              </a:spcBef>
              <a:buNone/>
            </a:pPr>
            <a:r>
              <a:rPr lang="en-NZ" sz="1050" b="1" dirty="0"/>
              <a:t>8. Practice </a:t>
            </a:r>
            <a:r>
              <a:rPr lang="en-NZ" sz="1050" b="1" dirty="0" err="1"/>
              <a:t>Defense</a:t>
            </a:r>
            <a:r>
              <a:rPr lang="en-NZ" sz="1050" b="1" dirty="0"/>
              <a:t> in Depth</a:t>
            </a:r>
            <a:endParaRPr lang="en-NZ" sz="1050" dirty="0"/>
          </a:p>
          <a:p>
            <a:pPr marL="114300" indent="0">
              <a:lnSpc>
                <a:spcPct val="100000"/>
              </a:lnSpc>
              <a:spcBef>
                <a:spcPts val="0"/>
              </a:spcBef>
              <a:buNone/>
            </a:pPr>
            <a:r>
              <a:rPr lang="en-NZ" sz="1050" dirty="0"/>
              <a:t>→ </a:t>
            </a:r>
            <a:r>
              <a:rPr lang="en-NZ" sz="1050" i="1" dirty="0"/>
              <a:t>STD-002-CPP, STD-004-CPP, STD-008-CPP</a:t>
            </a:r>
            <a:endParaRPr lang="en-NZ" sz="1050" dirty="0"/>
          </a:p>
          <a:p>
            <a:pPr marL="114300" indent="0">
              <a:lnSpc>
                <a:spcPct val="100000"/>
              </a:lnSpc>
              <a:spcBef>
                <a:spcPts val="0"/>
              </a:spcBef>
              <a:buNone/>
            </a:pPr>
            <a:r>
              <a:rPr lang="en-NZ" sz="1050" dirty="0"/>
              <a:t>Combines multiple layers of protection—validation, error handling, and memory safety.</a:t>
            </a:r>
          </a:p>
          <a:p>
            <a:pPr marL="114300" indent="0">
              <a:lnSpc>
                <a:spcPct val="100000"/>
              </a:lnSpc>
              <a:spcBef>
                <a:spcPts val="0"/>
              </a:spcBef>
              <a:buNone/>
            </a:pPr>
            <a:br>
              <a:rPr lang="en-NZ" sz="1050" dirty="0"/>
            </a:br>
            <a:endParaRPr lang="en-NZ" sz="1050" dirty="0"/>
          </a:p>
          <a:p>
            <a:pPr marL="114300" indent="0">
              <a:lnSpc>
                <a:spcPct val="100000"/>
              </a:lnSpc>
              <a:spcBef>
                <a:spcPts val="0"/>
              </a:spcBef>
              <a:buNone/>
            </a:pPr>
            <a:r>
              <a:rPr lang="en-NZ" sz="1050" b="1" dirty="0"/>
              <a:t>9. Use Effective Quality Assurance Techniques</a:t>
            </a:r>
            <a:endParaRPr lang="en-NZ" sz="1050" dirty="0"/>
          </a:p>
          <a:p>
            <a:pPr marL="114300" indent="0">
              <a:lnSpc>
                <a:spcPct val="100000"/>
              </a:lnSpc>
              <a:spcBef>
                <a:spcPts val="0"/>
              </a:spcBef>
              <a:buNone/>
            </a:pPr>
            <a:r>
              <a:rPr lang="en-NZ" sz="1050" dirty="0"/>
              <a:t>→ </a:t>
            </a:r>
            <a:r>
              <a:rPr lang="en-NZ" sz="1050" i="1" dirty="0"/>
              <a:t>STD-005-CPP, STD-006-CPP, STD-007-CPP</a:t>
            </a:r>
            <a:endParaRPr lang="en-NZ" sz="1050" dirty="0"/>
          </a:p>
          <a:p>
            <a:pPr marL="114300" indent="0">
              <a:lnSpc>
                <a:spcPct val="100000"/>
              </a:lnSpc>
              <a:spcBef>
                <a:spcPts val="0"/>
              </a:spcBef>
              <a:buNone/>
            </a:pPr>
            <a:r>
              <a:rPr lang="en-NZ" sz="1050" dirty="0"/>
              <a:t>Employs testing, static analysis, and assertions to identify and fix flaws early.</a:t>
            </a:r>
          </a:p>
          <a:p>
            <a:pPr marL="114300" indent="0">
              <a:lnSpc>
                <a:spcPct val="100000"/>
              </a:lnSpc>
              <a:spcBef>
                <a:spcPts val="0"/>
              </a:spcBef>
              <a:buNone/>
            </a:pPr>
            <a:br>
              <a:rPr lang="en-NZ" sz="1050" dirty="0"/>
            </a:br>
            <a:endParaRPr lang="en-NZ" sz="1050" dirty="0"/>
          </a:p>
          <a:p>
            <a:pPr marL="114300" indent="0">
              <a:lnSpc>
                <a:spcPct val="100000"/>
              </a:lnSpc>
              <a:spcBef>
                <a:spcPts val="0"/>
              </a:spcBef>
              <a:buNone/>
            </a:pPr>
            <a:r>
              <a:rPr lang="en-NZ" sz="1050" b="1" dirty="0"/>
              <a:t>10. Adopt a Secure Coding Standard</a:t>
            </a:r>
            <a:endParaRPr lang="en-NZ" sz="1050" dirty="0"/>
          </a:p>
          <a:p>
            <a:pPr marL="114300" indent="0">
              <a:lnSpc>
                <a:spcPct val="100000"/>
              </a:lnSpc>
              <a:spcBef>
                <a:spcPts val="0"/>
              </a:spcBef>
              <a:buNone/>
            </a:pPr>
            <a:r>
              <a:rPr lang="en-NZ" sz="1050" dirty="0"/>
              <a:t>→ </a:t>
            </a:r>
            <a:r>
              <a:rPr lang="en-NZ" sz="1050" i="1" dirty="0"/>
              <a:t>All Standards (STD-001 through STD-010)</a:t>
            </a:r>
            <a:endParaRPr lang="en-NZ" sz="1050" dirty="0"/>
          </a:p>
          <a:p>
            <a:pPr marL="114300" indent="0">
              <a:lnSpc>
                <a:spcPct val="100000"/>
              </a:lnSpc>
              <a:spcBef>
                <a:spcPts val="0"/>
              </a:spcBef>
              <a:buNone/>
            </a:pPr>
            <a:r>
              <a:rPr lang="en-NZ" sz="1050" dirty="0"/>
              <a:t>Provides consistency, documentation, and automation to enforce secure coding practices across the development lifecycle.</a:t>
            </a:r>
          </a:p>
        </p:txBody>
      </p:sp>
      <p:pic>
        <p:nvPicPr>
          <p:cNvPr id="11" name="Audio 10">
            <a:extLst>
              <a:ext uri="{FF2B5EF4-FFF2-40B4-BE49-F238E27FC236}">
                <a16:creationId xmlns:a16="http://schemas.microsoft.com/office/drawing/2014/main" id="{E09864A3-2BBF-4E35-BFDB-0F837DD352F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180"/>
    </mc:Choice>
    <mc:Fallback>
      <p:transition spd="slow" advTm="8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057402"/>
            <a:ext cx="4668625" cy="4161284"/>
          </a:xfrm>
          <a:prstGeom prst="rect">
            <a:avLst/>
          </a:prstGeom>
          <a:noFill/>
          <a:ln>
            <a:noFill/>
          </a:ln>
        </p:spPr>
        <p:txBody>
          <a:bodyPr spcFirstLastPara="1" wrap="square" lIns="91425" tIns="45700" rIns="91425" bIns="45700" anchor="t" anchorCtr="0">
            <a:normAutofit fontScale="55000" lnSpcReduction="20000"/>
          </a:bodyPr>
          <a:lstStyle/>
          <a:p>
            <a:pPr marL="114300" indent="0">
              <a:buNone/>
            </a:pPr>
            <a:r>
              <a:rPr lang="en-NZ" sz="2000" b="1" dirty="0"/>
              <a:t>Our 10 Coding Standards</a:t>
            </a:r>
            <a:endParaRPr lang="en-NZ" sz="2000" dirty="0"/>
          </a:p>
          <a:p>
            <a:r>
              <a:rPr lang="en-NZ" sz="2000" b="1" dirty="0"/>
              <a:t>STD-001:</a:t>
            </a:r>
            <a:r>
              <a:rPr lang="en-NZ" sz="2000" dirty="0"/>
              <a:t> Prevent Integer Overflow/Underflow (right-sized types + pre-add/</a:t>
            </a:r>
            <a:r>
              <a:rPr lang="en-NZ" sz="2000" dirty="0" err="1"/>
              <a:t>mul</a:t>
            </a:r>
            <a:r>
              <a:rPr lang="en-NZ" sz="2000" dirty="0"/>
              <a:t> checks)</a:t>
            </a:r>
          </a:p>
          <a:p>
            <a:r>
              <a:rPr lang="en-NZ" sz="2000" b="1" dirty="0"/>
              <a:t>STD-002:</a:t>
            </a:r>
            <a:r>
              <a:rPr lang="en-NZ" sz="2000" dirty="0"/>
              <a:t> Avoid Buffer Overruns (bounded copies, std::string/std::array/std::span)</a:t>
            </a:r>
          </a:p>
          <a:p>
            <a:r>
              <a:rPr lang="en-NZ" sz="2000" b="1" dirty="0"/>
              <a:t>STD-003:</a:t>
            </a:r>
            <a:r>
              <a:rPr lang="en-NZ" sz="2000" dirty="0"/>
              <a:t> Validate Loop &amp; Branch Logic (clear invariants, boundary checks)</a:t>
            </a:r>
          </a:p>
          <a:p>
            <a:r>
              <a:rPr lang="en-NZ" sz="2000" b="1" dirty="0"/>
              <a:t>STD-004:</a:t>
            </a:r>
            <a:r>
              <a:rPr lang="en-NZ" sz="2000" dirty="0"/>
              <a:t> Prevent SQL Injection (parameterized queries / prepared statements)</a:t>
            </a:r>
          </a:p>
          <a:p>
            <a:r>
              <a:rPr lang="en-NZ" sz="2000" b="1" dirty="0"/>
              <a:t>STD-005:</a:t>
            </a:r>
            <a:r>
              <a:rPr lang="en-NZ" sz="2000" dirty="0"/>
              <a:t> Protect Memory (bounds, RAII; avoid raw new/delete)</a:t>
            </a:r>
          </a:p>
          <a:p>
            <a:r>
              <a:rPr lang="en-NZ" sz="2000" b="1" dirty="0"/>
              <a:t>STD-006:</a:t>
            </a:r>
            <a:r>
              <a:rPr lang="en-NZ" sz="2000" dirty="0"/>
              <a:t> Use Assertions for Critical Assumptions (not for user/runtime input)</a:t>
            </a:r>
          </a:p>
          <a:p>
            <a:r>
              <a:rPr lang="en-NZ" sz="2000" b="1" dirty="0"/>
              <a:t>STD-007:</a:t>
            </a:r>
            <a:r>
              <a:rPr lang="en-NZ" sz="2000" dirty="0"/>
              <a:t> Handle Exceptions Explicitly (no catch-and-ignore; surface what())</a:t>
            </a:r>
          </a:p>
          <a:p>
            <a:r>
              <a:rPr lang="en-NZ" sz="2000" b="1" dirty="0"/>
              <a:t>STD-008:</a:t>
            </a:r>
            <a:r>
              <a:rPr lang="en-NZ" sz="2000" dirty="0"/>
              <a:t> Validate All User Input (type/length/charset; whitelist where possible)</a:t>
            </a:r>
          </a:p>
          <a:p>
            <a:r>
              <a:rPr lang="en-NZ" sz="2000" b="1" dirty="0"/>
              <a:t>STD-009:</a:t>
            </a:r>
            <a:r>
              <a:rPr lang="en-NZ" sz="2000" dirty="0"/>
              <a:t> Apply Least Privilege in Code (minimal permissions, scoped rights)</a:t>
            </a:r>
          </a:p>
          <a:p>
            <a:r>
              <a:rPr lang="en-NZ" sz="2000" b="1" dirty="0"/>
              <a:t>STD-010:</a:t>
            </a:r>
            <a:r>
              <a:rPr lang="en-NZ" sz="2000" dirty="0"/>
              <a:t> Log Security-Relevant Events Safely (no secrets; structured logs)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75;p6">
            <a:extLst>
              <a:ext uri="{FF2B5EF4-FFF2-40B4-BE49-F238E27FC236}">
                <a16:creationId xmlns:a16="http://schemas.microsoft.com/office/drawing/2014/main" id="{10D81428-1204-214A-0816-538BEE87A0F6}"/>
              </a:ext>
            </a:extLst>
          </p:cNvPr>
          <p:cNvSpPr txBox="1">
            <a:spLocks/>
          </p:cNvSpPr>
          <p:nvPr/>
        </p:nvSpPr>
        <p:spPr>
          <a:xfrm>
            <a:off x="6391374" y="2703606"/>
            <a:ext cx="4513592"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NZ" sz="1200" b="1" dirty="0"/>
              <a:t>Vulnerability Ranking Used</a:t>
            </a:r>
            <a:endParaRPr lang="en-NZ" sz="1200" dirty="0"/>
          </a:p>
          <a:p>
            <a:r>
              <a:rPr lang="en-NZ" sz="1200" b="1" dirty="0"/>
              <a:t>Severity</a:t>
            </a:r>
            <a:r>
              <a:rPr lang="en-NZ" sz="1200" dirty="0"/>
              <a:t> (impact if exploited) — High/Med/Low</a:t>
            </a:r>
          </a:p>
          <a:p>
            <a:r>
              <a:rPr lang="en-NZ" sz="1200" b="1" dirty="0"/>
              <a:t>Likelihood</a:t>
            </a:r>
            <a:r>
              <a:rPr lang="en-NZ" sz="1200" dirty="0"/>
              <a:t> (probability of occurrence) — High/Med/Low</a:t>
            </a:r>
          </a:p>
          <a:p>
            <a:r>
              <a:rPr lang="en-NZ" sz="1200" b="1" dirty="0"/>
              <a:t>Remediation Cost</a:t>
            </a:r>
            <a:r>
              <a:rPr lang="en-NZ" sz="1200" dirty="0"/>
              <a:t> (effort/risk to fix) — Low/Med/High</a:t>
            </a:r>
          </a:p>
          <a:p>
            <a:r>
              <a:rPr lang="en-NZ" sz="1200" b="1" dirty="0"/>
              <a:t>Priority (1–5):</a:t>
            </a:r>
            <a:r>
              <a:rPr lang="en-NZ" sz="1200" dirty="0"/>
              <a:t> derived from </a:t>
            </a:r>
            <a:r>
              <a:rPr lang="en-NZ" sz="1200" b="1" dirty="0"/>
              <a:t>Severity × Likelihood</a:t>
            </a:r>
            <a:r>
              <a:rPr lang="en-NZ" sz="1200" dirty="0"/>
              <a:t> (5 = highest); ties broken by </a:t>
            </a:r>
            <a:r>
              <a:rPr lang="en-NZ" sz="1200" b="1" dirty="0"/>
              <a:t>lower Remediation Cost</a:t>
            </a:r>
            <a:r>
              <a:rPr lang="en-NZ" sz="1200" dirty="0"/>
              <a:t> getting higher priority.</a:t>
            </a:r>
          </a:p>
          <a:p>
            <a:pPr marL="228600" indent="-228600">
              <a:spcBef>
                <a:spcPts val="0"/>
              </a:spcBef>
              <a:buSzPts val="2000"/>
            </a:pPr>
            <a:endParaRPr lang="en-US" dirty="0"/>
          </a:p>
        </p:txBody>
      </p:sp>
      <p:pic>
        <p:nvPicPr>
          <p:cNvPr id="6" name="Audio 5">
            <a:extLst>
              <a:ext uri="{FF2B5EF4-FFF2-40B4-BE49-F238E27FC236}">
                <a16:creationId xmlns:a16="http://schemas.microsoft.com/office/drawing/2014/main" id="{AA55B8B1-3A95-4860-55AA-22DE805081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820"/>
    </mc:Choice>
    <mc:Fallback>
      <p:transition spd="slow" advTm="71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NZ" sz="2000" b="1" dirty="0"/>
              <a:t>Encryption in Transit (In Flight):</a:t>
            </a:r>
            <a:endParaRPr lang="en-NZ" sz="2000" dirty="0"/>
          </a:p>
          <a:p>
            <a:pPr marL="114300" indent="0">
              <a:buNone/>
            </a:pPr>
            <a:r>
              <a:rPr lang="en-NZ" sz="2000" dirty="0"/>
              <a:t>All data transmitted between clients, servers, and APIs is protected using </a:t>
            </a:r>
            <a:r>
              <a:rPr lang="en-NZ" sz="2000" b="1" dirty="0"/>
              <a:t>TLS 1.3</a:t>
            </a:r>
            <a:r>
              <a:rPr lang="en-NZ" sz="2000" dirty="0"/>
              <a:t> with forward secrecy.</a:t>
            </a:r>
          </a:p>
          <a:p>
            <a:pPr marL="114300" indent="0">
              <a:buNone/>
            </a:pPr>
            <a:r>
              <a:rPr lang="en-NZ" sz="2000" dirty="0"/>
              <a:t>Enforces </a:t>
            </a:r>
            <a:r>
              <a:rPr lang="en-NZ" sz="2000" b="1" dirty="0"/>
              <a:t>HTTPS-only communication</a:t>
            </a:r>
            <a:r>
              <a:rPr lang="en-NZ" sz="2000" dirty="0"/>
              <a:t> and uses </a:t>
            </a:r>
            <a:r>
              <a:rPr lang="en-NZ" sz="2000" b="1" dirty="0"/>
              <a:t>certificate pinning</a:t>
            </a:r>
            <a:r>
              <a:rPr lang="en-NZ" sz="2000" dirty="0"/>
              <a:t> to prevent man-in-the-middle attacks.</a:t>
            </a:r>
          </a:p>
          <a:p>
            <a:pPr marL="114300" indent="0">
              <a:buNone/>
            </a:pPr>
            <a:br>
              <a:rPr lang="en-NZ" sz="2000" dirty="0"/>
            </a:br>
            <a:endParaRPr lang="en-NZ" sz="2000" dirty="0"/>
          </a:p>
          <a:p>
            <a:pPr marL="114300" indent="0">
              <a:buNone/>
            </a:pPr>
            <a:r>
              <a:rPr lang="en-NZ" sz="2000" b="1" dirty="0"/>
              <a:t>Encryption at Rest:</a:t>
            </a:r>
            <a:endParaRPr lang="en-NZ" sz="2000" dirty="0"/>
          </a:p>
          <a:p>
            <a:pPr marL="114300" indent="0">
              <a:buNone/>
            </a:pPr>
            <a:r>
              <a:rPr lang="en-NZ" sz="2000" dirty="0"/>
              <a:t>Sensitive data stored in databases or backups is encrypted with </a:t>
            </a:r>
            <a:r>
              <a:rPr lang="en-NZ" sz="2000" b="1" dirty="0"/>
              <a:t>AES-256</a:t>
            </a:r>
            <a:r>
              <a:rPr lang="en-NZ" sz="2000" dirty="0"/>
              <a:t>.</a:t>
            </a:r>
          </a:p>
          <a:p>
            <a:pPr marL="114300" indent="0">
              <a:buNone/>
            </a:pPr>
            <a:r>
              <a:rPr lang="en-NZ" sz="2000" dirty="0"/>
              <a:t>Encryption keys are managed through a </a:t>
            </a:r>
            <a:r>
              <a:rPr lang="en-NZ" sz="2000" b="1" dirty="0"/>
              <a:t>secure key management service (KMS)</a:t>
            </a:r>
            <a:r>
              <a:rPr lang="en-NZ" sz="2000" dirty="0"/>
              <a:t> with strict access controls.</a:t>
            </a:r>
          </a:p>
          <a:p>
            <a:pPr marL="114300" indent="0">
              <a:buNone/>
            </a:pPr>
            <a:br>
              <a:rPr lang="en-NZ" sz="2000" dirty="0"/>
            </a:br>
            <a:endParaRPr lang="en-NZ" sz="2000" dirty="0"/>
          </a:p>
          <a:p>
            <a:pPr marL="114300" indent="0">
              <a:buNone/>
            </a:pPr>
            <a:r>
              <a:rPr lang="en-NZ" sz="2000" b="1" dirty="0"/>
              <a:t>Encryption in Use:</a:t>
            </a:r>
            <a:endParaRPr lang="en-NZ" sz="2000" dirty="0"/>
          </a:p>
          <a:p>
            <a:pPr marL="114300" indent="0">
              <a:buNone/>
            </a:pPr>
            <a:r>
              <a:rPr lang="en-NZ" sz="2000" dirty="0"/>
              <a:t>Sensitive data is decrypted </a:t>
            </a:r>
            <a:r>
              <a:rPr lang="en-NZ" sz="2000" b="1" dirty="0"/>
              <a:t>only in memory</a:t>
            </a:r>
            <a:r>
              <a:rPr lang="en-NZ" sz="2000" dirty="0"/>
              <a:t> for active processing.</a:t>
            </a:r>
          </a:p>
          <a:p>
            <a:pPr marL="114300" indent="0">
              <a:buNone/>
            </a:pPr>
            <a:r>
              <a:rPr lang="en-NZ" sz="2000" dirty="0"/>
              <a:t>Implements </a:t>
            </a:r>
            <a:r>
              <a:rPr lang="en-NZ" sz="2000" b="1" dirty="0"/>
              <a:t>role-based access</a:t>
            </a:r>
            <a:r>
              <a:rPr lang="en-NZ" sz="2000" dirty="0"/>
              <a:t> and </a:t>
            </a:r>
            <a:r>
              <a:rPr lang="en-NZ" sz="2000" b="1" dirty="0"/>
              <a:t>secure enclaves or OS-level memory protection</a:t>
            </a:r>
            <a:r>
              <a:rPr lang="en-NZ" sz="2000" dirty="0"/>
              <a:t> to prevent unauthorized access during use.</a:t>
            </a:r>
          </a:p>
          <a:p>
            <a:pPr marL="0" indent="0">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A92CB08A-6638-145A-DA43-0B52EE2C5C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480"/>
    </mc:Choice>
    <mc:Fallback>
      <p:transition spd="slow" advTm="82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47500" lnSpcReduction="20000"/>
          </a:bodyPr>
          <a:lstStyle/>
          <a:p>
            <a:pPr marL="114300" indent="-457200">
              <a:buNone/>
            </a:pPr>
            <a:r>
              <a:rPr lang="en-NZ" sz="2400" b="1" dirty="0"/>
              <a:t>Authentication</a:t>
            </a:r>
            <a:endParaRPr lang="en-NZ" sz="2400" dirty="0"/>
          </a:p>
          <a:p>
            <a:pPr marL="114300" indent="-457200">
              <a:buNone/>
            </a:pPr>
            <a:r>
              <a:rPr lang="en-NZ" sz="2400" dirty="0"/>
              <a:t>All users must verify identity using </a:t>
            </a:r>
            <a:r>
              <a:rPr lang="en-NZ" sz="2400" b="1" dirty="0"/>
              <a:t>multi-factor authentication (MFA)</a:t>
            </a:r>
            <a:r>
              <a:rPr lang="en-NZ" sz="2400" dirty="0"/>
              <a:t>.</a:t>
            </a:r>
          </a:p>
          <a:p>
            <a:pPr marL="114300" indent="-457200">
              <a:buNone/>
            </a:pPr>
            <a:r>
              <a:rPr lang="en-NZ" sz="2400" dirty="0"/>
              <a:t>Credentials are stored with </a:t>
            </a:r>
            <a:r>
              <a:rPr lang="en-NZ" sz="2400" b="1" dirty="0"/>
              <a:t>salted and hashed passwords (PBKDF2/</a:t>
            </a:r>
            <a:r>
              <a:rPr lang="en-NZ" sz="2400" b="1" dirty="0" err="1"/>
              <a:t>Bcrypt</a:t>
            </a:r>
            <a:r>
              <a:rPr lang="en-NZ" sz="2400" b="1" dirty="0"/>
              <a:t>)</a:t>
            </a:r>
            <a:r>
              <a:rPr lang="en-NZ" sz="2400" dirty="0"/>
              <a:t>.</a:t>
            </a:r>
          </a:p>
          <a:p>
            <a:pPr marL="114300" indent="-457200">
              <a:buNone/>
            </a:pPr>
            <a:r>
              <a:rPr lang="en-NZ" sz="2400" dirty="0"/>
              <a:t>API access uses </a:t>
            </a:r>
            <a:r>
              <a:rPr lang="en-NZ" sz="2400" b="1" dirty="0"/>
              <a:t>OAuth 2.0</a:t>
            </a:r>
            <a:r>
              <a:rPr lang="en-NZ" sz="2400" dirty="0"/>
              <a:t> or </a:t>
            </a:r>
            <a:r>
              <a:rPr lang="en-NZ" sz="2400" b="1" dirty="0"/>
              <a:t>token-based authentication</a:t>
            </a:r>
            <a:r>
              <a:rPr lang="en-NZ" sz="2400" dirty="0"/>
              <a:t>.</a:t>
            </a:r>
          </a:p>
          <a:p>
            <a:pPr marL="114300" indent="-457200">
              <a:buNone/>
            </a:pPr>
            <a:br>
              <a:rPr lang="en-NZ" sz="2400" dirty="0"/>
            </a:br>
            <a:endParaRPr lang="en-NZ" sz="2400" dirty="0"/>
          </a:p>
          <a:p>
            <a:pPr marL="114300" indent="-457200">
              <a:buNone/>
            </a:pPr>
            <a:r>
              <a:rPr lang="en-NZ" sz="2400" b="1" dirty="0"/>
              <a:t>Authorization</a:t>
            </a:r>
            <a:endParaRPr lang="en-NZ" sz="2400" dirty="0"/>
          </a:p>
          <a:p>
            <a:pPr marL="114300" indent="-457200">
              <a:buNone/>
            </a:pPr>
            <a:r>
              <a:rPr lang="en-NZ" sz="2400" dirty="0"/>
              <a:t>Access is controlled through </a:t>
            </a:r>
            <a:r>
              <a:rPr lang="en-NZ" sz="2400" b="1" dirty="0"/>
              <a:t>role-based access control (RBAC)</a:t>
            </a:r>
            <a:r>
              <a:rPr lang="en-NZ" sz="2400" dirty="0"/>
              <a:t>.</a:t>
            </a:r>
          </a:p>
          <a:p>
            <a:pPr marL="114300" indent="-457200">
              <a:buNone/>
            </a:pPr>
            <a:r>
              <a:rPr lang="en-NZ" sz="2400" dirty="0"/>
              <a:t>Each role is limited to the </a:t>
            </a:r>
            <a:r>
              <a:rPr lang="en-NZ" sz="2400" b="1" dirty="0"/>
              <a:t>least privilege</a:t>
            </a:r>
            <a:r>
              <a:rPr lang="en-NZ" sz="2400" dirty="0"/>
              <a:t> necessary.</a:t>
            </a:r>
          </a:p>
          <a:p>
            <a:pPr marL="114300" indent="-457200">
              <a:buNone/>
            </a:pPr>
            <a:r>
              <a:rPr lang="en-NZ" sz="2400" dirty="0"/>
              <a:t>Sensitive actions require </a:t>
            </a:r>
            <a:r>
              <a:rPr lang="en-NZ" sz="2400" b="1" dirty="0"/>
              <a:t>elevated re-authentication</a:t>
            </a:r>
            <a:r>
              <a:rPr lang="en-NZ" sz="2400" dirty="0"/>
              <a:t> and audit logging.</a:t>
            </a:r>
          </a:p>
          <a:p>
            <a:pPr marL="114300" indent="-457200">
              <a:buNone/>
            </a:pPr>
            <a:br>
              <a:rPr lang="en-NZ" sz="2400" dirty="0"/>
            </a:br>
            <a:endParaRPr lang="en-NZ" sz="2400" dirty="0"/>
          </a:p>
          <a:p>
            <a:pPr marL="114300" indent="-457200">
              <a:buNone/>
            </a:pPr>
            <a:r>
              <a:rPr lang="en-NZ" sz="2400" b="1" dirty="0"/>
              <a:t>Accounting (Auditing)</a:t>
            </a:r>
            <a:endParaRPr lang="en-NZ" sz="2400" dirty="0"/>
          </a:p>
          <a:p>
            <a:pPr marL="114300" indent="-457200">
              <a:buNone/>
            </a:pPr>
            <a:r>
              <a:rPr lang="en-NZ" sz="2400" dirty="0"/>
              <a:t>Every login, privilege change, and data access is </a:t>
            </a:r>
            <a:r>
              <a:rPr lang="en-NZ" sz="2400" b="1" dirty="0"/>
              <a:t>logged and timestamped</a:t>
            </a:r>
            <a:r>
              <a:rPr lang="en-NZ" sz="2400" dirty="0"/>
              <a:t>.</a:t>
            </a:r>
          </a:p>
          <a:p>
            <a:pPr marL="114300" indent="-457200">
              <a:buNone/>
            </a:pPr>
            <a:r>
              <a:rPr lang="en-NZ" sz="2400" dirty="0"/>
              <a:t>Audit logs are </a:t>
            </a:r>
            <a:r>
              <a:rPr lang="en-NZ" sz="2400" b="1" dirty="0"/>
              <a:t>encrypted</a:t>
            </a:r>
            <a:r>
              <a:rPr lang="en-NZ" sz="2400" dirty="0"/>
              <a:t>, monitored, and reviewed regularly.</a:t>
            </a:r>
          </a:p>
          <a:p>
            <a:pPr marL="114300" indent="-457200">
              <a:buNone/>
            </a:pPr>
            <a:r>
              <a:rPr lang="en-NZ" sz="2400" dirty="0"/>
              <a:t>Suspicious activity triggers </a:t>
            </a:r>
            <a:r>
              <a:rPr lang="en-NZ" sz="2400" b="1" dirty="0"/>
              <a:t>automated alerts</a:t>
            </a:r>
            <a:r>
              <a:rPr lang="en-NZ" sz="2400" dirty="0"/>
              <a:t> and manual review.</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6E812FC4-F96F-34A4-838E-C3EE31F34E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360"/>
    </mc:Choice>
    <mc:Fallback>
      <p:transition spd="slow" advTm="102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NZ" b="1" dirty="0"/>
              <a:t>Overview</a:t>
            </a:r>
          </a:p>
          <a:p>
            <a:endParaRPr lang="en-NZ" b="1" dirty="0"/>
          </a:p>
          <a:p>
            <a:r>
              <a:rPr lang="en-NZ" b="1" dirty="0"/>
              <a:t>Vulnerability tested:</a:t>
            </a:r>
            <a:r>
              <a:rPr lang="en-NZ" dirty="0"/>
              <a:t> Unsafe string handling / buffer overruns (STD-002)</a:t>
            </a:r>
          </a:p>
          <a:p>
            <a:r>
              <a:rPr lang="en-NZ" b="1" dirty="0"/>
              <a:t>Goal:</a:t>
            </a:r>
            <a:r>
              <a:rPr lang="en-NZ" dirty="0"/>
              <a:t> Prove we reject/contain overlong or unsafe input and never exceed fixed limits</a:t>
            </a:r>
          </a:p>
          <a:p>
            <a:r>
              <a:rPr lang="en-NZ" b="1" dirty="0"/>
              <a:t>Test style:</a:t>
            </a:r>
            <a:r>
              <a:rPr lang="en-NZ" dirty="0"/>
              <a:t> </a:t>
            </a:r>
            <a:r>
              <a:rPr lang="en-NZ" dirty="0" err="1"/>
              <a:t>GoogleTest</a:t>
            </a:r>
            <a:r>
              <a:rPr lang="en-NZ" dirty="0"/>
              <a:t> (positive + negative)</a:t>
            </a:r>
          </a:p>
          <a:p>
            <a:r>
              <a:rPr lang="en-NZ" b="1" dirty="0"/>
              <a:t>Helpers under test:</a:t>
            </a:r>
            <a:r>
              <a:rPr lang="en-NZ" dirty="0"/>
              <a:t> </a:t>
            </a:r>
            <a:r>
              <a:rPr lang="en-NZ" dirty="0" err="1"/>
              <a:t>isLengthValid</a:t>
            </a:r>
            <a:r>
              <a:rPr lang="en-NZ" dirty="0"/>
              <a:t>, </a:t>
            </a:r>
            <a:r>
              <a:rPr lang="en-NZ" dirty="0" err="1"/>
              <a:t>safeTruncate</a:t>
            </a:r>
            <a:r>
              <a:rPr lang="en-NZ" dirty="0"/>
              <a:t>, </a:t>
            </a:r>
            <a:r>
              <a:rPr lang="en-NZ" dirty="0" err="1"/>
              <a:t>isAsciiSafe</a:t>
            </a:r>
            <a:r>
              <a:rPr lang="en-NZ" dirty="0"/>
              <a:t>, </a:t>
            </a:r>
            <a:r>
              <a:rPr lang="en-NZ" dirty="0" err="1"/>
              <a:t>safeConcat</a:t>
            </a:r>
            <a:endParaRPr lang="en-NZ" dirty="0"/>
          </a:p>
          <a:p>
            <a:r>
              <a:rPr lang="en-NZ" b="1" dirty="0"/>
              <a:t>Limits used:</a:t>
            </a:r>
            <a:r>
              <a:rPr lang="en-NZ" dirty="0"/>
              <a:t> MAX_LEN = 20</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C283A728-66A4-7648-12EA-5924376AF6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740"/>
    </mc:Choice>
    <mc:Fallback>
      <p:transition spd="slow" advTm="45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C2D-2F5D-2179-F51D-DF6055D4CACC}"/>
              </a:ext>
            </a:extLst>
          </p:cNvPr>
          <p:cNvSpPr>
            <a:spLocks noGrp="1"/>
          </p:cNvSpPr>
          <p:nvPr>
            <p:ph type="title"/>
          </p:nvPr>
        </p:nvSpPr>
        <p:spPr/>
        <p:txBody>
          <a:bodyPr>
            <a:normAutofit fontScale="90000"/>
          </a:bodyPr>
          <a:lstStyle/>
          <a:p>
            <a:r>
              <a:rPr lang="en-NZ" b="1" dirty="0"/>
              <a:t>Does input longer than MAX get rejected?</a:t>
            </a:r>
            <a:br>
              <a:rPr lang="en-NZ" b="1" dirty="0"/>
            </a:br>
            <a:endParaRPr lang="en-US" dirty="0"/>
          </a:p>
        </p:txBody>
      </p:sp>
      <p:sp>
        <p:nvSpPr>
          <p:cNvPr id="3" name="Text Placeholder 2">
            <a:extLst>
              <a:ext uri="{FF2B5EF4-FFF2-40B4-BE49-F238E27FC236}">
                <a16:creationId xmlns:a16="http://schemas.microsoft.com/office/drawing/2014/main" id="{371EC6CE-1051-90DF-310C-EA64F442D42C}"/>
              </a:ext>
            </a:extLst>
          </p:cNvPr>
          <p:cNvSpPr>
            <a:spLocks noGrp="1"/>
          </p:cNvSpPr>
          <p:nvPr>
            <p:ph type="body" idx="1"/>
          </p:nvPr>
        </p:nvSpPr>
        <p:spPr>
          <a:xfrm>
            <a:off x="685800" y="2194560"/>
            <a:ext cx="3226324" cy="4024125"/>
          </a:xfrm>
        </p:spPr>
        <p:txBody>
          <a:bodyPr>
            <a:normAutofit/>
          </a:bodyPr>
          <a:lstStyle/>
          <a:p>
            <a:r>
              <a:rPr lang="en-NZ" sz="1200" b="1" dirty="0"/>
              <a:t>Expected:</a:t>
            </a:r>
            <a:r>
              <a:rPr lang="en-NZ" sz="1200" dirty="0"/>
              <a:t> Input with length &gt; 20 is </a:t>
            </a:r>
            <a:r>
              <a:rPr lang="en-NZ" sz="1200" b="1" dirty="0"/>
              <a:t>rejected</a:t>
            </a:r>
            <a:endParaRPr lang="en-NZ" sz="1200" dirty="0"/>
          </a:p>
          <a:p>
            <a:r>
              <a:rPr lang="en-NZ" sz="1200" b="1" dirty="0"/>
              <a:t>Observed result:</a:t>
            </a:r>
            <a:r>
              <a:rPr lang="en-NZ" sz="1200" dirty="0"/>
              <a:t> </a:t>
            </a:r>
            <a:r>
              <a:rPr lang="en-NZ" sz="1200" b="1" dirty="0"/>
              <a:t>PASS</a:t>
            </a:r>
            <a:r>
              <a:rPr lang="en-NZ" sz="1200" dirty="0"/>
              <a:t> (input rejected)</a:t>
            </a:r>
          </a:p>
        </p:txBody>
      </p:sp>
      <p:sp>
        <p:nvSpPr>
          <p:cNvPr id="4" name="Text Placeholder 2">
            <a:extLst>
              <a:ext uri="{FF2B5EF4-FFF2-40B4-BE49-F238E27FC236}">
                <a16:creationId xmlns:a16="http://schemas.microsoft.com/office/drawing/2014/main" id="{CDB5FCD0-97E2-55B0-7DC6-6699BEEC200E}"/>
              </a:ext>
            </a:extLst>
          </p:cNvPr>
          <p:cNvSpPr txBox="1">
            <a:spLocks/>
          </p:cNvSpPr>
          <p:nvPr/>
        </p:nvSpPr>
        <p:spPr>
          <a:xfrm>
            <a:off x="4746005" y="2194560"/>
            <a:ext cx="706774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1200" dirty="0"/>
              <a:t>CODE:</a:t>
            </a:r>
          </a:p>
          <a:p>
            <a:pPr marL="114300" indent="0">
              <a:buFont typeface="Arial"/>
              <a:buNone/>
            </a:pPr>
            <a:endParaRPr lang="en-US" sz="1200" dirty="0"/>
          </a:p>
          <a:p>
            <a:pPr marL="114300" indent="0">
              <a:buFont typeface="Arial"/>
              <a:buNone/>
            </a:pPr>
            <a:r>
              <a:rPr lang="en-US" sz="1200" dirty="0"/>
              <a:t>// Helper</a:t>
            </a:r>
          </a:p>
          <a:p>
            <a:pPr marL="114300" indent="0">
              <a:buFont typeface="Arial"/>
              <a:buNone/>
            </a:pPr>
            <a:r>
              <a:rPr lang="en-US" sz="1200" dirty="0"/>
              <a:t>static bool </a:t>
            </a:r>
            <a:r>
              <a:rPr lang="en-US" sz="1200" dirty="0" err="1"/>
              <a:t>isLengthValid</a:t>
            </a:r>
            <a:r>
              <a:rPr lang="en-US" sz="1200" dirty="0"/>
              <a:t>(const std::string&amp; s, std::</a:t>
            </a:r>
            <a:r>
              <a:rPr lang="en-US" sz="1200" dirty="0" err="1"/>
              <a:t>size_t</a:t>
            </a:r>
            <a:r>
              <a:rPr lang="en-US" sz="1200" dirty="0"/>
              <a:t> max) {</a:t>
            </a:r>
          </a:p>
          <a:p>
            <a:pPr marL="114300" indent="0">
              <a:buFont typeface="Arial"/>
              <a:buNone/>
            </a:pPr>
            <a:r>
              <a:rPr lang="en-US" sz="1200" dirty="0"/>
              <a:t>    return </a:t>
            </a:r>
            <a:r>
              <a:rPr lang="en-US" sz="1200" dirty="0" err="1"/>
              <a:t>s.size</a:t>
            </a:r>
            <a:r>
              <a:rPr lang="en-US" sz="1200" dirty="0"/>
              <a:t>() &lt;= max;</a:t>
            </a:r>
          </a:p>
          <a:p>
            <a:pPr marL="114300" indent="0">
              <a:buFont typeface="Arial"/>
              <a:buNone/>
            </a:pPr>
            <a:r>
              <a:rPr lang="en-US" sz="1200" dirty="0"/>
              <a:t>}</a:t>
            </a:r>
          </a:p>
          <a:p>
            <a:pPr marL="114300" indent="0">
              <a:buFont typeface="Arial"/>
              <a:buNone/>
            </a:pPr>
            <a:endParaRPr lang="en-US" sz="1200" dirty="0"/>
          </a:p>
          <a:p>
            <a:pPr marL="114300" indent="0">
              <a:buFont typeface="Arial"/>
              <a:buNone/>
            </a:pPr>
            <a:r>
              <a:rPr lang="en-US" sz="1200" dirty="0"/>
              <a:t>// Test</a:t>
            </a:r>
          </a:p>
          <a:p>
            <a:pPr marL="114300" indent="0">
              <a:buFont typeface="Arial"/>
              <a:buNone/>
            </a:pPr>
            <a:r>
              <a:rPr lang="en-US" sz="1200" dirty="0"/>
              <a:t>TEST(</a:t>
            </a:r>
            <a:r>
              <a:rPr lang="en-US" sz="1200" dirty="0" err="1"/>
              <a:t>InputLength</a:t>
            </a:r>
            <a:r>
              <a:rPr lang="en-US" sz="1200" dirty="0"/>
              <a:t>, </a:t>
            </a:r>
            <a:r>
              <a:rPr lang="en-US" sz="1200" dirty="0" err="1"/>
              <a:t>OverMaxIsRejected</a:t>
            </a:r>
            <a:r>
              <a:rPr lang="en-US" sz="1200" dirty="0"/>
              <a:t>) {</a:t>
            </a:r>
          </a:p>
          <a:p>
            <a:pPr marL="114300" indent="0">
              <a:buFont typeface="Arial"/>
              <a:buNone/>
            </a:pPr>
            <a:r>
              <a:rPr lang="en-US" sz="1200" dirty="0"/>
              <a:t>    const std::string </a:t>
            </a:r>
            <a:r>
              <a:rPr lang="en-US" sz="1200" dirty="0" err="1"/>
              <a:t>tooLong</a:t>
            </a:r>
            <a:r>
              <a:rPr lang="en-US" sz="1200" dirty="0"/>
              <a:t>(25, 'A'); // 25 'A's</a:t>
            </a:r>
          </a:p>
          <a:p>
            <a:pPr marL="114300" indent="0">
              <a:buFont typeface="Arial"/>
              <a:buNone/>
            </a:pPr>
            <a:r>
              <a:rPr lang="en-US" sz="1200" dirty="0"/>
              <a:t>    EXPECT_FALSE(</a:t>
            </a:r>
            <a:r>
              <a:rPr lang="en-US" sz="1200" dirty="0" err="1"/>
              <a:t>isLengthValid</a:t>
            </a:r>
            <a:r>
              <a:rPr lang="en-US" sz="1200" dirty="0"/>
              <a:t>(</a:t>
            </a:r>
            <a:r>
              <a:rPr lang="en-US" sz="1200" dirty="0" err="1"/>
              <a:t>tooLong</a:t>
            </a:r>
            <a:r>
              <a:rPr lang="en-US" sz="1200" dirty="0"/>
              <a:t>, 20));</a:t>
            </a:r>
          </a:p>
          <a:p>
            <a:pPr marL="114300" indent="0">
              <a:buFont typeface="Arial"/>
              <a:buNone/>
            </a:pPr>
            <a:r>
              <a:rPr lang="en-US" sz="1200" dirty="0"/>
              <a:t>}</a:t>
            </a:r>
          </a:p>
        </p:txBody>
      </p:sp>
      <p:pic>
        <p:nvPicPr>
          <p:cNvPr id="8" name="Audio 7">
            <a:extLst>
              <a:ext uri="{FF2B5EF4-FFF2-40B4-BE49-F238E27FC236}">
                <a16:creationId xmlns:a16="http://schemas.microsoft.com/office/drawing/2014/main" id="{6BF63E2E-4AB9-14BE-D727-E9AC38DBC1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37544562"/>
      </p:ext>
    </p:extLst>
  </p:cSld>
  <p:clrMapOvr>
    <a:masterClrMapping/>
  </p:clrMapOvr>
  <mc:AlternateContent xmlns:mc="http://schemas.openxmlformats.org/markup-compatibility/2006">
    <mc:Choice xmlns:p14="http://schemas.microsoft.com/office/powerpoint/2010/main" Requires="p14">
      <p:transition spd="slow" p14:dur="2000" advTm="28780"/>
    </mc:Choice>
    <mc:Fallback>
      <p:transition spd="slow" advTm="28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3839</TotalTime>
  <Words>2230</Words>
  <Application>Microsoft Macintosh PowerPoint</Application>
  <PresentationFormat>Widescreen</PresentationFormat>
  <Paragraphs>285</Paragraphs>
  <Slides>20</Slides>
  <Notes>14</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Does input longer than MAX get rejected? </vt:lpstr>
      <vt:lpstr>Does exact MAX length pass?  </vt:lpstr>
      <vt:lpstr>Does safeTruncate cap length at MAX?</vt:lpstr>
      <vt:lpstr>Does sanitizer reject unsafe characters?</vt:lpstr>
      <vt:lpstr>Does concatenation prevent overflow?</vt:lpstr>
      <vt:lpstr>Do we accept empty and reject non-ASCII?</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Torrez, Andrew</cp:lastModifiedBy>
  <cp:revision>8</cp:revision>
  <dcterms:created xsi:type="dcterms:W3CDTF">2020-08-19T17:59:24Z</dcterms:created>
  <dcterms:modified xsi:type="dcterms:W3CDTF">2025-10-19T17:19:55Z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